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</p:sldMasterIdLst>
  <p:sldIdLst>
    <p:sldId id="280" r:id="rId4"/>
    <p:sldId id="279" r:id="rId5"/>
    <p:sldId id="264" r:id="rId6"/>
    <p:sldId id="265" r:id="rId7"/>
    <p:sldId id="266" r:id="rId8"/>
    <p:sldId id="268" r:id="rId9"/>
    <p:sldId id="272" r:id="rId10"/>
    <p:sldId id="271" r:id="rId11"/>
    <p:sldId id="270" r:id="rId12"/>
    <p:sldId id="278" r:id="rId13"/>
    <p:sldId id="277" r:id="rId14"/>
    <p:sldId id="276" r:id="rId15"/>
    <p:sldId id="275" r:id="rId16"/>
    <p:sldId id="274" r:id="rId17"/>
    <p:sldId id="26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3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5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07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3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9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09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0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8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7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29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5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43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19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14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02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37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43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40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62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85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65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8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38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33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45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689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68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637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69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32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2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7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3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5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8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5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6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7FA23-1E46-45D7-A47B-915A93D32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EBD12B-122C-432D-8545-AC42B93F0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5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9.xml"/><Relationship Id="rId18" Type="http://schemas.openxmlformats.org/officeDocument/2006/relationships/slide" Target="slide6.xml"/><Relationship Id="rId3" Type="http://schemas.openxmlformats.org/officeDocument/2006/relationships/slide" Target="slide12.xml"/><Relationship Id="rId7" Type="http://schemas.openxmlformats.org/officeDocument/2006/relationships/slide" Target="slide11.xml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slide" Target="slide5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slide" Target="slide10.xml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6.xml"/><Relationship Id="rId18" Type="http://schemas.openxmlformats.org/officeDocument/2006/relationships/image" Target="../media/image24.png"/><Relationship Id="rId3" Type="http://schemas.openxmlformats.org/officeDocument/2006/relationships/slide" Target="slide15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3.jpe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slide" Target="slide8.xml"/><Relationship Id="rId10" Type="http://schemas.openxmlformats.org/officeDocument/2006/relationships/slide" Target="slide7.xml"/><Relationship Id="rId19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148" y="1992448"/>
            <a:ext cx="6973384" cy="2265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6600" b="1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Болотное: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6600" b="1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6600" b="1" dirty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рошлое и настоящее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871" y="138024"/>
            <a:ext cx="2226842" cy="1250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42126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FDD466-5F82-4C3C-B3EE-A1D0C9A3F7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430" y="2934642"/>
            <a:ext cx="4571999" cy="3206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753" y="1035269"/>
            <a:ext cx="5057210" cy="24411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29429" y="52632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6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1980 году для Дома культуры имени Кирова было построено новое здание, расположенное в самом центре города.</a:t>
            </a:r>
          </a:p>
          <a:p>
            <a:pPr indent="457200" algn="just"/>
            <a:r>
              <a:rPr lang="ru-RU" sz="16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 районном Доме культуры работают 22 клубных формирования — любительские объединения и кружки самодеятельного народного творчества для всех возрастных категорий населения.</a:t>
            </a:r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7577" y="6341389"/>
            <a:ext cx="1416863" cy="2263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8753" y="47106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80-х годов 20 века на месте Дома культуры им. </a:t>
            </a:r>
            <a:r>
              <a:rPr lang="ru-RU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С.Кирова</a:t>
            </a: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располагался старый деревянный  дом,  построенный в конце 19 века. </a:t>
            </a:r>
          </a:p>
        </p:txBody>
      </p:sp>
    </p:spTree>
    <p:extLst>
      <p:ext uri="{BB962C8B-B14F-4D97-AF65-F5344CB8AC3E}">
        <p14:creationId xmlns:p14="http://schemas.microsoft.com/office/powerpoint/2010/main" val="15775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46" y="83518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началось в 1944 году. Время трудное, военное, но даже в этот сложный для Родины период, государство задумывалось о том, кто будет обучать нового гражданина. На ул. Западной на берегу водохранилища деревянное здание стало первым домом Болотнинского педагогического училища.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08453" y="4257398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2-й половине 20 века</a:t>
            </a:r>
            <a:r>
              <a:rPr lang="ru-RU" sz="1600" dirty="0">
                <a:latin typeface="MyriadPro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педучилище переезжает из деревянного здания на горке в кирпичное. Здесь начинается новая веха истории училища, но традиции и обычаи не забыты. Каждый, кто заходит в стены училища, погружается в яркий и интересный процесс творчества, созидания и мастерства.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67ADAE-4971-49C8-889D-21816795E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4" y="3881887"/>
            <a:ext cx="5351615" cy="25053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3A551F-B949-455C-95C1-BB371CDC61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4369">
            <a:off x="6753996" y="398173"/>
            <a:ext cx="5000507" cy="3320948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8015" y="6083276"/>
            <a:ext cx="1416863" cy="2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5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602EB4-9026-4A53-85C8-5A6334FD18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189" y="3713726"/>
            <a:ext cx="4641011" cy="28441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FCA76B-BD77-4D87-A202-39C116FB4B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068" y="452833"/>
            <a:ext cx="4522372" cy="28386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1870" y="417688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строительства сквера выбрано не случайно – новый парк отдыха расположился рядом с вокзалом. Железная дорога сыграла большую роль в развитии Болотного. 120 лет назад через станцию Болотная прошел первый паровоз. То, как  установлена статуя, тоже неслучайно.</a:t>
            </a:r>
          </a:p>
          <a:p>
            <a:pPr indent="457200" algn="just"/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как будто смотрит на проходящий с запада, уходящий дальше, в глубину Сибири, поезд. </a:t>
            </a:r>
            <a:endParaRPr lang="ru-RU" sz="1600" b="0" i="0" dirty="0">
              <a:solidFill>
                <a:srgbClr val="2525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5133" y="105179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1930 году в Болотном открылась школа №21 на улице 50 лет Октября. Она называлась фабрично-заводская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девятилетка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позже стала десятилетней.  Затем здесь расположилась библиотека. Сейчас на этом месте построили сквер железнодорожников. </a:t>
            </a:r>
            <a:r>
              <a:rPr lang="ru-RU" b="1" i="1" dirty="0">
                <a:solidFill>
                  <a:srgbClr val="AA0000"/>
                </a:solidFill>
                <a:latin typeface="Palatino Linotype" panose="02040502050505030304" pitchFamily="18" charset="0"/>
              </a:rPr>
              <a:t> </a:t>
            </a:r>
            <a:endParaRPr lang="ru-RU" dirty="0"/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8015" y="6083276"/>
            <a:ext cx="1416863" cy="2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2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702" y="82512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1934 году Управление Томской железной дороги приняло решение строить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залинейной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города Болотного новую железнодорожную школу. Строительство велось быстрыми темпами, и уже осенью 1936 года было построено новое двухэтажное здание на 400 посадочных мест. Здание побелили, поэтому долгое время 23-ю называли «белой» школой.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1936 года железнодорожная средняя школа № 23 открыла двери для своих учеников.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45191" y="4343363"/>
            <a:ext cx="59522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номера школ поменялись - школа №23 стала школой №21 и обрела свое нынешнее здание 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залинейной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нашего города.  Школа продолжает учить, воспитывать своих учеников. С честью сохраняет традиции, сложившиеся за долгие годы.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A565CA-F66E-4208-B2A6-E73223E539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152" y="452642"/>
            <a:ext cx="5091288" cy="31417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B7AEA2-8EB2-4BA7-8388-A754ACF48C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17" y="3821810"/>
            <a:ext cx="5193102" cy="2565426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532" y="6274065"/>
            <a:ext cx="1416863" cy="2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4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30" y="293298"/>
            <a:ext cx="3217653" cy="2852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702" y="3332428"/>
            <a:ext cx="3522453" cy="2783701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532" y="6274065"/>
            <a:ext cx="1416863" cy="2263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54082" y="361204"/>
            <a:ext cx="834174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преподобного Серафима Саровского — православный храм в селе Турнаево Болотнинского района Новосибирской области. Первый в Сибири храм, освящённый во имя преподобного Серафима Саровского.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Строительство храма началось в 1912 году приглашённой из Перми артелью мастеров</a:t>
            </a:r>
            <a:r>
              <a:rPr lang="ru-RU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 1914 году храм был освящён. Храм был закрыт по распоряжению Новосибирского облисполкома от 9 апреля 1940 года. Здание использовалось как зернохранилище, а затем как клуб. Работы по восстановлению храма начались с 2000 года. По данным экспертов разрушение церкви составляло более 50%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3208" y="4724278"/>
            <a:ext cx="6837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рассчитан на 700 молящихся. Длина храма 35 метров, ширина — 15 метров. Высота до креста центрального купола — 29 метров. Высота колокольни — 32 метра. Сруб церкви сложен из — 50 венцов, колокольня из 64. Храм венчают 7 крестов, опирающихся на маковки.</a:t>
            </a:r>
          </a:p>
        </p:txBody>
      </p:sp>
    </p:spTree>
    <p:extLst>
      <p:ext uri="{BB962C8B-B14F-4D97-AF65-F5344CB8AC3E}">
        <p14:creationId xmlns:p14="http://schemas.microsoft.com/office/powerpoint/2010/main" val="137330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15" y="431280"/>
            <a:ext cx="3797102" cy="37971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940" y="3122417"/>
            <a:ext cx="4381500" cy="29077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28558" y="60179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Центральную городскую площадь близ РДК им. Кирова фонтан украшал и раньше – небольших размеров, с круглой чашей. За несколько лет он не только морально устарел, но и попросту вышел из строя. Поэтому было принято решение демонтировать старую конструкцию и на ее месте построить современную.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845" y="488192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Строили меньше двух месяцев. Успели к празднованию 95-летнего юбилея Болотнинского района, где и состоялось торжественное открытие нового фонтана.</a:t>
            </a:r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7577" y="6341389"/>
            <a:ext cx="1416863" cy="2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3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51" y="3529814"/>
            <a:ext cx="3966021" cy="2943687"/>
          </a:xfrm>
          <a:prstGeom prst="rect">
            <a:avLst/>
          </a:prstGeom>
        </p:spPr>
      </p:pic>
      <p:sp>
        <p:nvSpPr>
          <p:cNvPr id="5" name="Rounded Rectangle 49"/>
          <p:cNvSpPr/>
          <p:nvPr/>
        </p:nvSpPr>
        <p:spPr>
          <a:xfrm>
            <a:off x="428445" y="376112"/>
            <a:ext cx="3669101" cy="2487858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7019" y="73261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Аллея Героев, появившаяся 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Болотнинском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парке в 1987 году, была задумана в 1985 году как продолжение ансамбля Мемориала в честь погибших воинов-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болотнинцев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6171" y="475252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старые бюсты и постаменты девяти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болотнинцев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Героев Советского Союза на Аллее Героев были убраны, на их месте были установлены новые.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7577" y="6341389"/>
            <a:ext cx="1416863" cy="2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70" y="705208"/>
            <a:ext cx="10075985" cy="565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Monotype Corsiva" panose="03010101010201010101" pitchFamily="66" charset="0"/>
              </a:rPr>
              <a:t>Дорогой друг!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Мы предлагаем тебе погрузиться в мир интересной и познавательной игры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Monotype Corsiva" panose="03010101010201010101" pitchFamily="66" charset="0"/>
              </a:rPr>
              <a:t>«</a:t>
            </a:r>
            <a:r>
              <a:rPr lang="ru-RU" sz="2400" b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Болотное:прошлое</a:t>
            </a:r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 настоящее</a:t>
            </a:r>
            <a:r>
              <a:rPr lang="ru-RU" sz="2400" dirty="0">
                <a:latin typeface="Monotype Corsiva" panose="03010101010201010101" pitchFamily="66" charset="0"/>
              </a:rPr>
              <a:t>». 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  «</a:t>
            </a:r>
            <a:r>
              <a:rPr lang="ru-RU" sz="2400" dirty="0" err="1">
                <a:latin typeface="Monotype Corsiva" panose="03010101010201010101" pitchFamily="66" charset="0"/>
              </a:rPr>
              <a:t>Болотное:прошлое</a:t>
            </a:r>
            <a:r>
              <a:rPr lang="ru-RU" sz="2400" dirty="0">
                <a:latin typeface="Monotype Corsiva" panose="03010101010201010101" pitchFamily="66" charset="0"/>
              </a:rPr>
              <a:t> и настоящее» — это разновидность игр мемо.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 Интересная игра с картинками в виде 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достопримечательностей небольшого сибирского города Болотное. 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Мемо  игра по поиску карточек с изображением знаковых мест нашего города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 в прошлом и настоящем. 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Пройдя по гиперссылкам ты можешь познакомиться с историей города,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 с его архитектурными и скульптурными памятниками.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Особенность игры в том, что успех зависит не от удачи,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 а от способностей и стараний игроков. 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Учим достопримечательности Болотного, </a:t>
            </a:r>
          </a:p>
          <a:p>
            <a:pPr algn="ctr"/>
            <a:r>
              <a:rPr lang="ru-RU" sz="2400" dirty="0">
                <a:latin typeface="Monotype Corsiva" panose="03010101010201010101" pitchFamily="66" charset="0"/>
              </a:rPr>
              <a:t>при этом развиваем память.</a:t>
            </a:r>
          </a:p>
          <a:p>
            <a:pPr algn="ctr"/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497" y="163903"/>
            <a:ext cx="2226842" cy="1250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7794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9204966" y="4632960"/>
            <a:ext cx="2834640" cy="2075688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r>
              <a:rPr lang="ru-RU" sz="1600" b="1" dirty="0">
                <a:solidFill>
                  <a:prstClr val="white"/>
                </a:solidFill>
                <a:hlinkClick r:id="rId3" action="ppaction://hlinksldjump"/>
              </a:rPr>
              <a:t>Библиотека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52400" y="4632960"/>
            <a:ext cx="2834640" cy="207568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r>
              <a:rPr lang="ru-RU" sz="1600" b="1" dirty="0">
                <a:solidFill>
                  <a:prstClr val="white"/>
                </a:solidFill>
                <a:hlinkClick r:id="rId3" action="ppaction://hlinksldjump"/>
              </a:rPr>
              <a:t>Парк железнодорожников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204923" y="4632960"/>
            <a:ext cx="2834640" cy="2075688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4632960"/>
            <a:ext cx="2834640" cy="2075688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187519" y="2377440"/>
            <a:ext cx="2834640" cy="2075688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r>
              <a:rPr lang="ru-RU" sz="1600" b="1" dirty="0" err="1">
                <a:solidFill>
                  <a:prstClr val="white"/>
                </a:solidFill>
                <a:hlinkClick r:id="rId7" action="ppaction://hlinksldjump"/>
              </a:rPr>
              <a:t>Педколледж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169951" y="4632960"/>
            <a:ext cx="2834640" cy="2075688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solidFill>
                  <a:prstClr val="white"/>
                </a:solidFill>
                <a:cs typeface="Times New Roman" panose="02020603050405020304" pitchFamily="18" charset="0"/>
                <a:hlinkClick r:id="rId7" action="ppaction://hlinksldjump"/>
              </a:rPr>
              <a:t>Педколледж</a:t>
            </a:r>
            <a:endParaRPr lang="en-US" sz="1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69830" y="4632960"/>
            <a:ext cx="2834640" cy="2075688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87497" y="2377440"/>
            <a:ext cx="2834640" cy="2075688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187523" y="121920"/>
            <a:ext cx="2834640" cy="2075688"/>
          </a:xfrm>
          <a:prstGeom prst="round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hlinkClick r:id="rId10" action="ppaction://hlinksldjump"/>
              </a:rPr>
              <a:t>На месте этого дома находится ДК им. Кирова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87466" y="121920"/>
            <a:ext cx="2834640" cy="2075688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52400" y="2377440"/>
            <a:ext cx="2834640" cy="2075688"/>
          </a:xfrm>
          <a:prstGeom prst="round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hlinkClick r:id="rId10" action="ppaction://hlinksldjump"/>
              </a:rPr>
              <a:t>ДК им. С.М. Кирова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1" y="2377440"/>
            <a:ext cx="2834640" cy="2075688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205000" y="121920"/>
            <a:ext cx="2834640" cy="2075688"/>
          </a:xfrm>
          <a:prstGeom prst="round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r>
              <a:rPr lang="ru-RU" sz="1600" b="1" dirty="0">
                <a:solidFill>
                  <a:prstClr val="white"/>
                </a:solidFill>
                <a:hlinkClick r:id="rId13" action="ppaction://hlinksldjump"/>
              </a:rPr>
              <a:t>Танцплощадка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204943" y="121920"/>
            <a:ext cx="2834640" cy="2075688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187493" y="4632960"/>
            <a:ext cx="2834640" cy="2075688"/>
          </a:xfrm>
          <a:prstGeom prst="round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action="ppaction://hlinksldjump"/>
              </a:rPr>
              <a:t>храм Архангела Михаила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87381" y="4632960"/>
            <a:ext cx="2834640" cy="2075688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52400" y="121920"/>
            <a:ext cx="2834640" cy="2075688"/>
          </a:xfrm>
          <a:prstGeom prst="roundRect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hlinkClick r:id="rId16" action="ppaction://hlinksldjump"/>
              </a:rPr>
              <a:t>Поклонный крест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7568" y="121920"/>
            <a:ext cx="2834640" cy="2075688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205043" y="2377440"/>
            <a:ext cx="2834640" cy="2075688"/>
          </a:xfrm>
          <a:prstGeom prst="round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endParaRPr lang="ru-RU" sz="1600" b="1" dirty="0">
              <a:solidFill>
                <a:prstClr val="white"/>
              </a:solidFill>
            </a:endParaRPr>
          </a:p>
          <a:p>
            <a:pPr algn="ctr"/>
            <a:r>
              <a:rPr lang="ru-RU" sz="1600" b="1" dirty="0">
                <a:solidFill>
                  <a:prstClr val="white"/>
                </a:solidFill>
                <a:hlinkClick r:id="rId18" action="ppaction://hlinksldjump"/>
              </a:rPr>
              <a:t>Вокзал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205044" y="2377440"/>
            <a:ext cx="2834640" cy="2075688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169961" y="121920"/>
            <a:ext cx="2834640" cy="2075688"/>
          </a:xfrm>
          <a:prstGeom prst="roundRect">
            <a:avLst/>
          </a:prstGeom>
          <a:blipFill dpi="0"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r>
              <a:rPr lang="ru-RU" sz="1600" b="1" dirty="0">
                <a:hlinkClick r:id="rId18" action="ppaction://hlinksldjump"/>
              </a:rPr>
              <a:t>Вокзал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69933" y="121920"/>
            <a:ext cx="2834640" cy="2075688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169959" y="2377440"/>
            <a:ext cx="2834640" cy="2075688"/>
          </a:xfrm>
          <a:prstGeom prst="roundRect">
            <a:avLst/>
          </a:prstGeom>
          <a:blipFill dpi="0"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sz="1400" b="1" dirty="0" err="1">
                <a:solidFill>
                  <a:srgbClr val="FF0000"/>
                </a:solidFill>
                <a:hlinkClick r:id="rId16" action="ppaction://hlinksldjump"/>
              </a:rPr>
              <a:t>Трехсвятительская</a:t>
            </a:r>
            <a:r>
              <a:rPr lang="ru-RU" sz="1400" b="1" dirty="0">
                <a:solidFill>
                  <a:srgbClr val="FF0000"/>
                </a:solidFill>
                <a:hlinkClick r:id="rId16" action="ppaction://hlinksldjump"/>
              </a:rPr>
              <a:t> церковь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69949" y="2377440"/>
            <a:ext cx="2834640" cy="2075688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0"/>
                            </p:stCondLst>
                            <p:childTnLst>
                              <p:par>
                                <p:cTn id="25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"/>
                            </p:stCondLst>
                            <p:childTnLst>
                              <p:par>
                                <p:cTn id="26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50"/>
                            </p:stCondLst>
                            <p:childTnLst>
                              <p:par>
                                <p:cTn id="27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"/>
                            </p:stCondLst>
                            <p:childTnLst>
                              <p:par>
                                <p:cTn id="28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58" grpId="0" animBg="1"/>
      <p:bldP spid="58" grpId="1" animBg="1"/>
      <p:bldP spid="15" grpId="0" animBg="1"/>
      <p:bldP spid="15" grpId="1" animBg="1"/>
      <p:bldP spid="12" grpId="0" animBg="1"/>
      <p:bldP spid="12" grpId="1" animBg="1"/>
      <p:bldP spid="54" grpId="0" animBg="1"/>
      <p:bldP spid="54" grpId="1" animBg="1"/>
      <p:bldP spid="60" grpId="0" animBg="1"/>
      <p:bldP spid="60" grpId="1" animBg="1"/>
      <p:bldP spid="13" grpId="0" animBg="1"/>
      <p:bldP spid="13" grpId="1" animBg="1"/>
      <p:bldP spid="7" grpId="0" animBg="1"/>
      <p:bldP spid="7" grpId="1" animBg="1"/>
      <p:bldP spid="47" grpId="0" animBg="1"/>
      <p:bldP spid="47" grpId="1" animBg="1"/>
      <p:bldP spid="20" grpId="0" animBg="1"/>
      <p:bldP spid="20" grpId="1" animBg="1"/>
      <p:bldP spid="50" grpId="0" animBg="1"/>
      <p:bldP spid="50" grpId="1" animBg="1"/>
      <p:bldP spid="5" grpId="0" animBg="1"/>
      <p:bldP spid="5" grpId="1" animBg="1"/>
      <p:bldP spid="49" grpId="0" animBg="1"/>
      <p:bldP spid="49" grpId="1" animBg="1"/>
      <p:bldP spid="21" grpId="0" animBg="1"/>
      <p:bldP spid="21" grpId="1" animBg="1"/>
      <p:bldP spid="61" grpId="0" animBg="1"/>
      <p:bldP spid="61" grpId="1" animBg="1"/>
      <p:bldP spid="14" grpId="0" animBg="1"/>
      <p:bldP spid="14" grpId="1" animBg="1"/>
      <p:bldP spid="44" grpId="0" animBg="1"/>
      <p:bldP spid="44" grpId="1" animBg="1"/>
      <p:bldP spid="18" grpId="0" animBg="1"/>
      <p:bldP spid="18" grpId="1" animBg="1"/>
      <p:bldP spid="56" grpId="0" animBg="1"/>
      <p:bldP spid="56" grpId="1" animBg="1"/>
      <p:bldP spid="8" grpId="0" animBg="1"/>
      <p:bldP spid="8" grpId="1" animBg="1"/>
      <p:bldP spid="46" grpId="0" animBg="1"/>
      <p:bldP spid="46" grpId="1" animBg="1"/>
      <p:bldP spid="19" grpId="0" animBg="1"/>
      <p:bldP spid="19" grpId="1" animBg="1"/>
      <p:bldP spid="53" grpId="0" animBg="1"/>
      <p:bldP spid="53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9204966" y="4632960"/>
            <a:ext cx="2834640" cy="2075688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Фонтан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204923" y="4632960"/>
            <a:ext cx="2834640" cy="207568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187493" y="4632960"/>
            <a:ext cx="2834640" cy="2075688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Школа № 23 (21)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87381" y="4632960"/>
            <a:ext cx="2834640" cy="207568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169951" y="4632960"/>
            <a:ext cx="2834640" cy="2075688"/>
          </a:xfrm>
          <a:prstGeom prst="round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Храм Серафима Саровского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69830" y="4632960"/>
            <a:ext cx="2834640" cy="207568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52400" y="4632960"/>
            <a:ext cx="2834640" cy="2075688"/>
          </a:xfrm>
          <a:prstGeom prst="round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r>
              <a:rPr lang="ru-RU" sz="1600" b="1" dirty="0">
                <a:hlinkClick r:id="rId10" action="ppaction://hlinksldjump"/>
              </a:rPr>
              <a:t>памятник Владимиру Ильичу Ленину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4632960"/>
            <a:ext cx="2834640" cy="207568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205043" y="2377440"/>
            <a:ext cx="2834640" cy="2075688"/>
          </a:xfrm>
          <a:prstGeom prst="round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Школа № 21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205044" y="2377440"/>
            <a:ext cx="2834640" cy="207568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187519" y="2377440"/>
            <a:ext cx="2834640" cy="2075688"/>
          </a:xfrm>
          <a:prstGeom prst="round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Аллея Героев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87497" y="2377440"/>
            <a:ext cx="2834640" cy="207568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169959" y="2377440"/>
            <a:ext cx="2834640" cy="2075688"/>
          </a:xfrm>
          <a:prstGeom prst="roundRect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hlinkClick r:id="rId15" action="ppaction://hlinksldjump"/>
              </a:rPr>
              <a:t>Памятник, погибшим в годы Великой Отечественной войны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69949" y="2377440"/>
            <a:ext cx="2834640" cy="207568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52400" y="2377440"/>
            <a:ext cx="2834640" cy="2075688"/>
          </a:xfrm>
          <a:prstGeom prst="roundRect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Аллея Героев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1" y="2377440"/>
            <a:ext cx="2834640" cy="207568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205000" y="121920"/>
            <a:ext cx="2834640" cy="2075688"/>
          </a:xfrm>
          <a:prstGeom prst="round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Фонтан</a:t>
            </a:r>
            <a:endParaRPr lang="en-US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204943" y="121920"/>
            <a:ext cx="2834640" cy="207568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169961" y="121920"/>
            <a:ext cx="2834640" cy="2075688"/>
          </a:xfrm>
          <a:prstGeom prst="roundRect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r>
              <a:rPr lang="ru-RU" sz="1600" b="1" dirty="0">
                <a:hlinkClick r:id="rId10" action="ppaction://hlinksldjump"/>
              </a:rPr>
              <a:t>Памятник Ямщику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69933" y="121920"/>
            <a:ext cx="2834640" cy="207568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187523" y="121920"/>
            <a:ext cx="2834640" cy="2075688"/>
          </a:xfrm>
          <a:prstGeom prst="roundRect">
            <a:avLst/>
          </a:prstGeom>
          <a:blipFill dpi="0"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Храм Серафима Саровского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87466" y="121920"/>
            <a:ext cx="2834640" cy="207568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52400" y="121920"/>
            <a:ext cx="2834640" cy="2075688"/>
          </a:xfrm>
          <a:prstGeom prst="roundRect">
            <a:avLst/>
          </a:prstGeom>
          <a:blipFill dpi="0"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гранитный камень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7568" y="121920"/>
            <a:ext cx="2834640" cy="207568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6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0"/>
                            </p:stCondLst>
                            <p:childTnLst>
                              <p:par>
                                <p:cTn id="25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"/>
                            </p:stCondLst>
                            <p:childTnLst>
                              <p:par>
                                <p:cTn id="26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50"/>
                            </p:stCondLst>
                            <p:childTnLst>
                              <p:par>
                                <p:cTn id="27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"/>
                            </p:stCondLst>
                            <p:childTnLst>
                              <p:par>
                                <p:cTn id="28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15" grpId="0" animBg="1"/>
      <p:bldP spid="15" grpId="1" animBg="1"/>
      <p:bldP spid="61" grpId="0" animBg="1"/>
      <p:bldP spid="61" grpId="1" animBg="1"/>
      <p:bldP spid="14" grpId="0" animBg="1"/>
      <p:bldP spid="14" grpId="1" animBg="1"/>
      <p:bldP spid="60" grpId="0" animBg="1"/>
      <p:bldP spid="60" grpId="1" animBg="1"/>
      <p:bldP spid="13" grpId="0" animBg="1"/>
      <p:bldP spid="13" grpId="1" animBg="1"/>
      <p:bldP spid="58" grpId="0" animBg="1"/>
      <p:bldP spid="58" grpId="1" animBg="1"/>
      <p:bldP spid="12" grpId="0" animBg="1"/>
      <p:bldP spid="12" grpId="1" animBg="1"/>
      <p:bldP spid="56" grpId="0" animBg="1"/>
      <p:bldP spid="56" grpId="1" animBg="1"/>
      <p:bldP spid="8" grpId="0" animBg="1"/>
      <p:bldP spid="8" grpId="1" animBg="1"/>
      <p:bldP spid="54" grpId="0" animBg="1"/>
      <p:bldP spid="54" grpId="1" animBg="1"/>
      <p:bldP spid="7" grpId="0" animBg="1"/>
      <p:bldP spid="7" grpId="1" animBg="1"/>
      <p:bldP spid="53" grpId="0" animBg="1"/>
      <p:bldP spid="53" grpId="1" animBg="1"/>
      <p:bldP spid="6" grpId="0" animBg="1"/>
      <p:bldP spid="6" grpId="1" animBg="1"/>
      <p:bldP spid="50" grpId="0" animBg="1"/>
      <p:bldP spid="50" grpId="1" animBg="1"/>
      <p:bldP spid="5" grpId="0" animBg="1"/>
      <p:bldP spid="5" grpId="1" animBg="1"/>
      <p:bldP spid="49" grpId="0" animBg="1"/>
      <p:bldP spid="49" grpId="1" animBg="1"/>
      <p:bldP spid="21" grpId="0" animBg="1"/>
      <p:bldP spid="21" grpId="1" animBg="1"/>
      <p:bldP spid="46" grpId="0" animBg="1"/>
      <p:bldP spid="46" grpId="1" animBg="1"/>
      <p:bldP spid="19" grpId="0" animBg="1"/>
      <p:bldP spid="19" grpId="1" animBg="1"/>
      <p:bldP spid="47" grpId="0" animBg="1"/>
      <p:bldP spid="47" grpId="1" animBg="1"/>
      <p:bldP spid="20" grpId="0" animBg="1"/>
      <p:bldP spid="20" grpId="1" animBg="1"/>
      <p:bldP spid="44" grpId="0" animBg="1"/>
      <p:bldP spid="44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054" y="232241"/>
            <a:ext cx="75624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eaLnBrk="0" fontAlgn="base" hangingPunct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Поклонный крест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Каждый из нас, хоть раз видел большие деревянные кресты вдоль дорог, на въезде в город. Место, где находится крест удивительно по своей исторической значимости. Когда-то это был центр деревни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Болотнинской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которая была основана согласно Указу от 10 февраля 1815 года, из Канцелярии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Колывано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-Воскресенских горных заводов.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3F2C04-BEC7-443E-AE55-64C6D7C23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6349" y="472796"/>
            <a:ext cx="2471521" cy="1952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17079" y="2791232"/>
            <a:ext cx="6096000" cy="22640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 eaLnBrk="0" fontAlgn="base" hangingPunct="0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Ранее на этом месте находилась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Болотнинская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Трехсвятительская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церковь, затем первая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Болотнинская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Свято-Никольская церковь. С конца сороковых в храме размещался кинотеатр «Победа». В 1952 году здание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Болотнинской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церкви на улице Московская сгорело. По воспоминаниям свидетелей здание не удалось потушить сразу, после пожара оно тлело еще два дня.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652126-3464-4B8E-B794-E426299C21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54" y="2287719"/>
            <a:ext cx="5391509" cy="26957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7585" y="5484305"/>
            <a:ext cx="11093570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eaLnBrk="0" fontAlgn="base" hangingPunct="0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Деревянный поклонный крест был установлен 22 мая 1998 года.  Летом 2021 года в ходе работ по благоустройству, построили новое бетонное основание объекта, установили новый металлический крест.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7577" y="6341389"/>
            <a:ext cx="1416863" cy="2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9566A5-B1D1-44AF-892F-49B543011C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038" y="313090"/>
            <a:ext cx="3944402" cy="27072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7456" y="260677"/>
            <a:ext cx="7180052" cy="2633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Любой большой город начинается с вокзала. Болотное не исключение. Именно вокзал - это тот единственный встречающий, который ждет гостей города и днем, и ночью. Наш вокзал - почетный старец. Построен в 1896 году.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Первый вокзал был деревянный, одноэтажный, не особенно большой. Здесь были павильоны с залами ожидания и билетными кассами. На вокзале всегда находилось много людей с самодельными чемоданами, мешками с пожитками, с малыми детьми.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6580A1-569E-448C-A35E-E55BE9E592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456" y="3421708"/>
            <a:ext cx="4735902" cy="30450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15155" y="3586053"/>
            <a:ext cx="62167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50-е годы ХХ столетия в Болотном возвели здание вокзала из кирпича, а деревянное разобрали и из еще крепких бревен построили детскую библиотеку.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Вокзал – лицо станции, парадное крыльцо нашего города. Идет время, его не остановить, а вокзал остаётся молчаливым свидетелем истории.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1912 году на станции Болотная был введен 2-й путь железной дороги, и это значительно увеличило ее пропускную способность.</a:t>
            </a:r>
            <a:endParaRPr lang="ru-RU" sz="1600" dirty="0"/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7577" y="6341389"/>
            <a:ext cx="1416863" cy="2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448" y="474779"/>
            <a:ext cx="92791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1946 году в центре Болотного был установлен памятник Владимиру Ильичу Ленину.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строительство памятника были выделены деньги - около 9000 рублей. Однако этих средств оказалось недостаточно, и неравнодушные жители района внесли свой посильный вклад в изготовление памятника. Как вспоминают наши земляки, раньше возле памятника устраивались различные митинги, линейки. Здесь же проходило торжественное посвящение в пионеры, вступление в ряды комсомола. Ну и конечно, в те годы у молодоженов была традиция: сразу после регистрации фотографироваться на фоне памятника. </a:t>
            </a:r>
          </a:p>
        </p:txBody>
      </p:sp>
      <p:pic>
        <p:nvPicPr>
          <p:cNvPr id="4" name="Picture 5" descr="D:\ленин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41840" y="307371"/>
            <a:ext cx="1752600" cy="2188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95956" y="2959663"/>
            <a:ext cx="749848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 памятник В.И. Ленину перенесли. На его месте установили Памятник Ямщику.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Ведь Болотное возникло как ямщицкая станция на Московско-Сибирском тракте. Здесь происходила смена лошадей и обмен почтой. Большая часть населения содержала постоялые дворы, занималась ямщиной, выпечкой хлеба для проезжих и других работ, связанными с обслуживанием движения по тракту.  В те времена, поездки длились по несколько дней, и путешественники ночевали на постоялых дворах.</a:t>
            </a:r>
          </a:p>
          <a:p>
            <a:pPr indent="457200" algn="just" eaLnBrk="0" fontAlgn="base" hangingPunct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памятника изображен как раз после долгого пути. Его лицо выражает суровость и усталость. Памятник ямщику - напоминание об истории и происхождении Болотного. И грустинка извозчика вполне оправдана: в прошлое не вернуться. Зато будущее стало явью, и давние планы осуществились. 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520" y="3122762"/>
            <a:ext cx="3293752" cy="2556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7577" y="6341389"/>
            <a:ext cx="1416863" cy="2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636" y="721754"/>
            <a:ext cx="66049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1980 году было решено увековечить Память нашим погибшим землякам 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 памятник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болотнинцам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парке, расположенном в центре города, между улицами Кирова-Ленина-Комарова-Советская. Парк был заложен в г.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Болотнинскими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комсомольцами в честь Дня Победы.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мая 1980 года в парке Болотного состоялся митинг и на месте будущего памятника был заложен большой гранитный камень.</a:t>
            </a:r>
            <a:r>
              <a:rPr lang="ru-RU" sz="1600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1985 году памятник был перенесен и установлен на старом городском кладбище. </a:t>
            </a:r>
          </a:p>
        </p:txBody>
      </p:sp>
      <p:pic>
        <p:nvPicPr>
          <p:cNvPr id="4" name="Picture 2" descr="https://avatars.mds.yandex.net/get-altay/3798254/2a00000176c65fd466c9754fe45a73c2ee82/XXL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590" y="359774"/>
            <a:ext cx="3129280" cy="22936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45191" y="3766260"/>
            <a:ext cx="6765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мая 2014 года торжественно открыт новый памятник. Из Болотнинского района ушло на фронт 8916 человек, а не вернулось 4618 человек. 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монумент непрестанное напоминание о героическом прошлом наших соотечественников. Здесь увековечены имена людей, чья солдатская доблесть и лучшие человеческие качества стали вечным примером для многих поколений земляков.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XXL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13" y="3766260"/>
            <a:ext cx="3515995" cy="2275205"/>
          </a:xfrm>
          <a:prstGeom prst="rect">
            <a:avLst/>
          </a:prstGeom>
          <a:noFill/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7577" y="6341389"/>
            <a:ext cx="1416863" cy="2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5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2324" y="4094726"/>
            <a:ext cx="6587706" cy="191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июля 2008 года в Болотном был открыт храм Архангела Михаила, в котором утром прошла первая служба. Это первый канонический собор Болотного. Новый собор возвели рекордно быстро - за год и один месяц. Строители работали без выходных, от зари до зари, частенько помогали и местные жители. Новый храм во имя Архангела Михаила в городе Болотное освятил архиепископ Новосибирский и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Бердский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Тихон 21 ноября 2008 года.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25B42F-1992-40D5-9C43-F30CA7763C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72" y="3350078"/>
            <a:ext cx="4290204" cy="3217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48" y="313533"/>
            <a:ext cx="4439728" cy="28218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0875" y="824420"/>
            <a:ext cx="65729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Замечательные 70 – 90 года, в выходной, по пятницам, субботам и воскресениям, молодые люди бежали в парк, на танцплощадки.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Болотнинской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танцплощадке, царила особая атмосфера, и большинство жителей  до сих пор помнят те, ни с чем не сравнимые, вечера, пролетевшей молодости. В начале 2000-х было принято решение на месте танцплощадки построить храм Михаила Архангела.</a:t>
            </a:r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7577" y="6341389"/>
            <a:ext cx="1416863" cy="2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543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0</TotalTime>
  <Words>1586</Words>
  <Application>Microsoft Office PowerPoint</Application>
  <PresentationFormat>Широкоэкранный</PresentationFormat>
  <Paragraphs>227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Monotype Corsiva</vt:lpstr>
      <vt:lpstr>MyriadPro</vt:lpstr>
      <vt:lpstr>Palatino Linotype</vt:lpstr>
      <vt:lpstr>Times New Roman</vt:lpstr>
      <vt:lpstr>Trebuchet MS</vt:lpstr>
      <vt:lpstr>Wingdings 3</vt:lpstr>
      <vt:lpstr>1_Office Theme</vt:lpstr>
      <vt:lpstr>Базис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2015-03-18T06:27:22Z</dcterms:created>
  <dcterms:modified xsi:type="dcterms:W3CDTF">2023-01-24T08:22:08Z</dcterms:modified>
</cp:coreProperties>
</file>