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79" r:id="rId3"/>
    <p:sldId id="256" r:id="rId4"/>
    <p:sldId id="285" r:id="rId5"/>
    <p:sldId id="288" r:id="rId6"/>
    <p:sldId id="287" r:id="rId7"/>
    <p:sldId id="289" r:id="rId8"/>
    <p:sldId id="286" r:id="rId9"/>
    <p:sldId id="284" r:id="rId10"/>
    <p:sldId id="266" r:id="rId11"/>
    <p:sldId id="268" r:id="rId12"/>
    <p:sldId id="274" r:id="rId13"/>
    <p:sldId id="283" r:id="rId14"/>
  </p:sldIdLst>
  <p:sldSz cx="15481300" cy="9001125"/>
  <p:notesSz cx="6858000" cy="9144000"/>
  <p:defaultTextStyle>
    <a:defPPr>
      <a:defRPr lang="ru-RU"/>
    </a:defPPr>
    <a:lvl1pPr marL="0" algn="l" defTabSz="134152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70764" algn="l" defTabSz="134152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41528" algn="l" defTabSz="134152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2012292" algn="l" defTabSz="134152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83055" algn="l" defTabSz="134152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353819" algn="l" defTabSz="134152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4024583" algn="l" defTabSz="134152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695347" algn="l" defTabSz="134152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366111" algn="l" defTabSz="134152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5">
          <p15:clr>
            <a:srgbClr val="A4A3A4"/>
          </p15:clr>
        </p15:guide>
        <p15:guide id="2" pos="48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102"/>
      </p:cViewPr>
      <p:guideLst>
        <p:guide orient="horz" pos="2835"/>
        <p:guide pos="48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075332"/>
            <a:ext cx="15481300" cy="392579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894" tIns="69947" rIns="139894" bIns="69947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5481300" cy="50753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894" tIns="69947" rIns="139894" bIns="69947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481158"/>
            <a:ext cx="15481300" cy="30003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894" tIns="69947" rIns="139894" bIns="69947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00262"/>
            <a:ext cx="15481300" cy="67008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894" tIns="69947" rIns="139894" bIns="69947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5217" y="6631466"/>
            <a:ext cx="9543771" cy="1157781"/>
          </a:xfrm>
        </p:spPr>
        <p:txBody>
          <a:bodyPr>
            <a:normAutofit/>
          </a:bodyPr>
          <a:lstStyle>
            <a:lvl1pPr marL="0" indent="0" algn="l">
              <a:buNone/>
              <a:defRPr sz="3400">
                <a:solidFill>
                  <a:schemeClr val="tx2"/>
                </a:solidFill>
              </a:defRPr>
            </a:lvl1pPr>
            <a:lvl2pPr marL="699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98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98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97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97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96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9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595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3876-DBC7-4E57-B40F-B66E40EE64BC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02EE-6653-4FF6-B1B9-DF2DA86C1DF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4211" y="4111131"/>
            <a:ext cx="12148268" cy="2353532"/>
          </a:xfrm>
          <a:effectLst/>
        </p:spPr>
        <p:txBody>
          <a:bodyPr>
            <a:noAutofit/>
          </a:bodyPr>
          <a:lstStyle>
            <a:lvl1pPr marL="979258" indent="-699470" algn="l">
              <a:defRPr sz="8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25271" y="960119"/>
            <a:ext cx="10836910" cy="45605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3876-DBC7-4E57-B40F-B66E40EE64BC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02EE-6653-4FF6-B1B9-DF2DA86C1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53376" y="494179"/>
            <a:ext cx="3483293" cy="6875320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7909" y="960119"/>
            <a:ext cx="8176251" cy="642433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3876-DBC7-4E57-B40F-B66E40EE64BC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02EE-6653-4FF6-B1B9-DF2DA86C1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3876-DBC7-4E57-B40F-B66E40EE64BC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02EE-6653-4FF6-B1B9-DF2DA86C1D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935163" y="960120"/>
            <a:ext cx="10836910" cy="45605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075332"/>
            <a:ext cx="15481300" cy="392579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894" tIns="69947" rIns="139894" bIns="6994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5481300" cy="50753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894" tIns="69947" rIns="139894" bIns="69947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481158"/>
            <a:ext cx="15481300" cy="30003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894" tIns="69947" rIns="139894" bIns="6994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00262"/>
            <a:ext cx="15481300" cy="67008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894" tIns="69947" rIns="139894" bIns="6994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312" y="2851600"/>
            <a:ext cx="10101897" cy="3180642"/>
          </a:xfrm>
          <a:effectLst/>
        </p:spPr>
        <p:txBody>
          <a:bodyPr anchor="b"/>
          <a:lstStyle>
            <a:lvl1pPr algn="r">
              <a:defRPr sz="70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4100" y="6047358"/>
            <a:ext cx="10108378" cy="1096541"/>
          </a:xfrm>
        </p:spPr>
        <p:txBody>
          <a:bodyPr anchor="t"/>
          <a:lstStyle>
            <a:lvl1pPr marL="0" indent="0" algn="r">
              <a:buNone/>
              <a:defRPr sz="3100">
                <a:solidFill>
                  <a:schemeClr val="tx2"/>
                </a:solidFill>
              </a:defRPr>
            </a:lvl1pPr>
            <a:lvl2pPr marL="69947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39894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9841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978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973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9682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9629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59576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3876-DBC7-4E57-B40F-B66E40EE64BC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02EE-6653-4FF6-B1B9-DF2DA86C1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3876-DBC7-4E57-B40F-B66E40EE64BC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02EE-6653-4FF6-B1B9-DF2DA86C1D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935161" y="960119"/>
            <a:ext cx="5666156" cy="45605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7864500" y="960120"/>
            <a:ext cx="5666156" cy="45605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5162" y="960120"/>
            <a:ext cx="5666156" cy="839688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699470" indent="0">
              <a:buNone/>
              <a:defRPr sz="3100" b="1"/>
            </a:lvl2pPr>
            <a:lvl3pPr marL="1398941" indent="0">
              <a:buNone/>
              <a:defRPr sz="2800" b="1"/>
            </a:lvl3pPr>
            <a:lvl4pPr marL="2098411" indent="0">
              <a:buNone/>
              <a:defRPr sz="2400" b="1"/>
            </a:lvl4pPr>
            <a:lvl5pPr marL="2797881" indent="0">
              <a:buNone/>
              <a:defRPr sz="2400" b="1"/>
            </a:lvl5pPr>
            <a:lvl6pPr marL="3497351" indent="0">
              <a:buNone/>
              <a:defRPr sz="2400" b="1"/>
            </a:lvl6pPr>
            <a:lvl7pPr marL="4196822" indent="0">
              <a:buNone/>
              <a:defRPr sz="2400" b="1"/>
            </a:lvl7pPr>
            <a:lvl8pPr marL="4896292" indent="0">
              <a:buNone/>
              <a:defRPr sz="2400" b="1"/>
            </a:lvl8pPr>
            <a:lvl9pPr marL="5595762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7929" y="1837929"/>
            <a:ext cx="5666156" cy="36004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8140" y="960120"/>
            <a:ext cx="5666156" cy="839688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699470" indent="0">
              <a:buNone/>
              <a:defRPr sz="3100" b="1"/>
            </a:lvl2pPr>
            <a:lvl3pPr marL="1398941" indent="0">
              <a:buNone/>
              <a:defRPr sz="2800" b="1"/>
            </a:lvl3pPr>
            <a:lvl4pPr marL="2098411" indent="0">
              <a:buNone/>
              <a:defRPr sz="2400" b="1"/>
            </a:lvl4pPr>
            <a:lvl5pPr marL="2797881" indent="0">
              <a:buNone/>
              <a:defRPr sz="2400" b="1"/>
            </a:lvl5pPr>
            <a:lvl6pPr marL="3497351" indent="0">
              <a:buNone/>
              <a:defRPr sz="2400" b="1"/>
            </a:lvl6pPr>
            <a:lvl7pPr marL="4196822" indent="0">
              <a:buNone/>
              <a:defRPr sz="2400" b="1"/>
            </a:lvl7pPr>
            <a:lvl8pPr marL="4896292" indent="0">
              <a:buNone/>
              <a:defRPr sz="2400" b="1"/>
            </a:lvl8pPr>
            <a:lvl9pPr marL="5595762" indent="0">
              <a:buNone/>
              <a:defRPr sz="2400" b="1"/>
            </a:lvl9pPr>
          </a:lstStyle>
          <a:p>
            <a:pPr marL="0" lvl="0" indent="0" algn="ctr" defTabSz="1398941" rtl="0" eaLnBrk="1" latinLnBrk="0" hangingPunct="1">
              <a:spcBef>
                <a:spcPct val="20000"/>
              </a:spcBef>
              <a:spcAft>
                <a:spcPts val="459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4285" y="1836230"/>
            <a:ext cx="5666156" cy="36004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3876-DBC7-4E57-B40F-B66E40EE64BC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02EE-6653-4FF6-B1B9-DF2DA86C1DF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3876-DBC7-4E57-B40F-B66E40EE64BC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02EE-6653-4FF6-B1B9-DF2DA86C1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3876-DBC7-4E57-B40F-B66E40EE64BC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02EE-6653-4FF6-B1B9-DF2DA86C1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635" y="2900363"/>
            <a:ext cx="6156094" cy="1651772"/>
          </a:xfrm>
          <a:effectLst/>
        </p:spPr>
        <p:txBody>
          <a:bodyPr anchor="b">
            <a:noAutofit/>
          </a:bodyPr>
          <a:lstStyle>
            <a:lvl1pPr marL="349735" indent="-349735" algn="l">
              <a:defRPr sz="43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7077" y="960120"/>
            <a:ext cx="6801148" cy="6424333"/>
          </a:xfrm>
        </p:spPr>
        <p:txBody>
          <a:bodyPr anchor="ctr"/>
          <a:lstStyle>
            <a:lvl1pPr>
              <a:defRPr sz="3400"/>
            </a:lvl1pPr>
            <a:lvl2pPr>
              <a:defRPr sz="3100"/>
            </a:lvl2pPr>
            <a:lvl3pPr>
              <a:defRPr sz="2800"/>
            </a:lvl3pPr>
            <a:lvl4pPr>
              <a:defRPr sz="2400"/>
            </a:lvl4pPr>
            <a:lvl5pPr>
              <a:defRPr sz="2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1330" y="4590865"/>
            <a:ext cx="5737190" cy="2808117"/>
          </a:xfrm>
        </p:spPr>
        <p:txBody>
          <a:bodyPr/>
          <a:lstStyle>
            <a:lvl1pPr marL="0" indent="0">
              <a:buNone/>
              <a:defRPr sz="2100"/>
            </a:lvl1pPr>
            <a:lvl2pPr marL="699470" indent="0">
              <a:buNone/>
              <a:defRPr sz="1800"/>
            </a:lvl2pPr>
            <a:lvl3pPr marL="1398941" indent="0">
              <a:buNone/>
              <a:defRPr sz="1500"/>
            </a:lvl3pPr>
            <a:lvl4pPr marL="2098411" indent="0">
              <a:buNone/>
              <a:defRPr sz="1400"/>
            </a:lvl4pPr>
            <a:lvl5pPr marL="2797881" indent="0">
              <a:buNone/>
              <a:defRPr sz="1400"/>
            </a:lvl5pPr>
            <a:lvl6pPr marL="3497351" indent="0">
              <a:buNone/>
              <a:defRPr sz="1400"/>
            </a:lvl6pPr>
            <a:lvl7pPr marL="4196822" indent="0">
              <a:buNone/>
              <a:defRPr sz="1400"/>
            </a:lvl7pPr>
            <a:lvl8pPr marL="4896292" indent="0">
              <a:buNone/>
              <a:defRPr sz="1400"/>
            </a:lvl8pPr>
            <a:lvl9pPr marL="5595762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3876-DBC7-4E57-B40F-B66E40EE64BC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02EE-6653-4FF6-B1B9-DF2DA86C1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075332"/>
            <a:ext cx="15481300" cy="392579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894" tIns="69947" rIns="139894" bIns="69947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5481300" cy="50753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894" tIns="69947" rIns="139894" bIns="69947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481158"/>
            <a:ext cx="15481300" cy="30003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894" tIns="69947" rIns="139894" bIns="69947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00262"/>
            <a:ext cx="15481300" cy="67008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894" tIns="69947" rIns="139894" bIns="69947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76720" y="1500188"/>
            <a:ext cx="6966585" cy="410524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3100"/>
            </a:lvl1pPr>
            <a:lvl2pPr marL="699470" indent="0">
              <a:buNone/>
              <a:defRPr sz="4300"/>
            </a:lvl2pPr>
            <a:lvl3pPr marL="1398941" indent="0">
              <a:buNone/>
              <a:defRPr sz="3700"/>
            </a:lvl3pPr>
            <a:lvl4pPr marL="2098411" indent="0">
              <a:buNone/>
              <a:defRPr sz="3100"/>
            </a:lvl4pPr>
            <a:lvl5pPr marL="2797881" indent="0">
              <a:buNone/>
              <a:defRPr sz="3100"/>
            </a:lvl5pPr>
            <a:lvl6pPr marL="3497351" indent="0">
              <a:buNone/>
              <a:defRPr sz="3100"/>
            </a:lvl6pPr>
            <a:lvl7pPr marL="4196822" indent="0">
              <a:buNone/>
              <a:defRPr sz="3100"/>
            </a:lvl7pPr>
            <a:lvl8pPr marL="4896292" indent="0">
              <a:buNone/>
              <a:defRPr sz="3100"/>
            </a:lvl8pPr>
            <a:lvl9pPr marL="5595762" indent="0">
              <a:buNone/>
              <a:defRPr sz="31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6312" y="1326263"/>
            <a:ext cx="6254340" cy="2838964"/>
          </a:xfrm>
        </p:spPr>
        <p:txBody>
          <a:bodyPr anchor="b"/>
          <a:lstStyle>
            <a:lvl1pPr marL="279788" indent="-279788">
              <a:buFont typeface="Georgia" pitchFamily="18" charset="0"/>
              <a:buChar char="*"/>
              <a:defRPr sz="2400"/>
            </a:lvl1pPr>
            <a:lvl2pPr marL="699470" indent="0">
              <a:buNone/>
              <a:defRPr sz="1800"/>
            </a:lvl2pPr>
            <a:lvl3pPr marL="1398941" indent="0">
              <a:buNone/>
              <a:defRPr sz="1500"/>
            </a:lvl3pPr>
            <a:lvl4pPr marL="2098411" indent="0">
              <a:buNone/>
              <a:defRPr sz="1400"/>
            </a:lvl4pPr>
            <a:lvl5pPr marL="2797881" indent="0">
              <a:buNone/>
              <a:defRPr sz="1400"/>
            </a:lvl5pPr>
            <a:lvl6pPr marL="3497351" indent="0">
              <a:buNone/>
              <a:defRPr sz="1400"/>
            </a:lvl6pPr>
            <a:lvl7pPr marL="4196822" indent="0">
              <a:buNone/>
              <a:defRPr sz="1400"/>
            </a:lvl7pPr>
            <a:lvl8pPr marL="4896292" indent="0">
              <a:buNone/>
              <a:defRPr sz="1400"/>
            </a:lvl8pPr>
            <a:lvl9pPr marL="5595762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3876-DBC7-4E57-B40F-B66E40EE64BC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02EE-6653-4FF6-B1B9-DF2DA86C1DF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305" y="5859552"/>
            <a:ext cx="10807684" cy="1500188"/>
          </a:xfrm>
        </p:spPr>
        <p:txBody>
          <a:bodyPr anchor="b">
            <a:noAutofit/>
          </a:bodyPr>
          <a:lstStyle>
            <a:lvl1pPr algn="l">
              <a:defRPr sz="7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700837"/>
            <a:ext cx="15481300" cy="2300288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894" tIns="69947" rIns="139894" bIns="6994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5481300" cy="67008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894" tIns="69947" rIns="139894" bIns="69947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945899"/>
            <a:ext cx="15481300" cy="30003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894" tIns="69947" rIns="139894" bIns="6994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00262"/>
            <a:ext cx="15481300" cy="67008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894" tIns="69947" rIns="139894" bIns="69947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36139" y="5738470"/>
            <a:ext cx="11026043" cy="1500188"/>
          </a:xfrm>
          <a:prstGeom prst="rect">
            <a:avLst/>
          </a:prstGeom>
          <a:effectLst/>
        </p:spPr>
        <p:txBody>
          <a:bodyPr vert="horz" lIns="139894" tIns="69947" rIns="139894" bIns="69947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5163" y="961091"/>
            <a:ext cx="10836910" cy="4560570"/>
          </a:xfrm>
          <a:prstGeom prst="rect">
            <a:avLst/>
          </a:prstGeom>
        </p:spPr>
        <p:txBody>
          <a:bodyPr vert="horz" lIns="139894" tIns="69947" rIns="139894" bIns="6994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49877" y="8101013"/>
            <a:ext cx="4257358" cy="479227"/>
          </a:xfrm>
          <a:prstGeom prst="rect">
            <a:avLst/>
          </a:prstGeom>
        </p:spPr>
        <p:txBody>
          <a:bodyPr vert="horz" lIns="139894" tIns="69947" rIns="139894" bIns="69947" rtlCol="0" anchor="ctr"/>
          <a:lstStyle>
            <a:lvl1pPr algn="r">
              <a:defRPr sz="1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A03876-DBC7-4E57-B40F-B66E40EE64BC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4064" y="8101013"/>
            <a:ext cx="5676478" cy="479227"/>
          </a:xfrm>
          <a:prstGeom prst="rect">
            <a:avLst/>
          </a:prstGeom>
        </p:spPr>
        <p:txBody>
          <a:bodyPr vert="horz" lIns="139894" tIns="69947" rIns="139894" bIns="69947" rtlCol="0" anchor="ctr"/>
          <a:lstStyle>
            <a:lvl1pPr algn="l">
              <a:defRPr sz="1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0542" y="8101013"/>
            <a:ext cx="3096260" cy="479227"/>
          </a:xfrm>
          <a:prstGeom prst="rect">
            <a:avLst/>
          </a:prstGeom>
        </p:spPr>
        <p:txBody>
          <a:bodyPr vert="horz" lIns="139894" tIns="69947" rIns="139894" bIns="69947" rtlCol="0" anchor="ctr"/>
          <a:lstStyle>
            <a:lvl1pPr algn="ctr"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9602EE-6653-4FF6-B1B9-DF2DA86C1D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9629" indent="-489629" algn="r" defTabSz="1398941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70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9735" indent="-279788" algn="l" defTabSz="1398941" rtl="0" eaLnBrk="1" latinLnBrk="0" hangingPunct="1">
        <a:spcBef>
          <a:spcPct val="20000"/>
        </a:spcBef>
        <a:spcAft>
          <a:spcPts val="45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39364" indent="-279788" algn="l" defTabSz="1398941" rtl="0" eaLnBrk="1" latinLnBrk="0" hangingPunct="1">
        <a:spcBef>
          <a:spcPct val="20000"/>
        </a:spcBef>
        <a:spcAft>
          <a:spcPts val="45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9047" indent="-279788" algn="l" defTabSz="1398941" rtl="0" eaLnBrk="1" latinLnBrk="0" hangingPunct="1">
        <a:spcBef>
          <a:spcPct val="20000"/>
        </a:spcBef>
        <a:spcAft>
          <a:spcPts val="45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78729" indent="-279788" algn="l" defTabSz="1398941" rtl="0" eaLnBrk="1" latinLnBrk="0" hangingPunct="1">
        <a:spcBef>
          <a:spcPct val="20000"/>
        </a:spcBef>
        <a:spcAft>
          <a:spcPts val="45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26390" indent="-279788" algn="l" defTabSz="1398941" rtl="0" eaLnBrk="1" latinLnBrk="0" hangingPunct="1">
        <a:spcBef>
          <a:spcPct val="20000"/>
        </a:spcBef>
        <a:spcAft>
          <a:spcPts val="45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46072" indent="-279788" algn="l" defTabSz="1398941" rtl="0" eaLnBrk="1" latinLnBrk="0" hangingPunct="1">
        <a:spcBef>
          <a:spcPct val="20000"/>
        </a:spcBef>
        <a:spcAft>
          <a:spcPts val="45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007722" indent="-279788" algn="l" defTabSz="1398941" rtl="0" eaLnBrk="1" latinLnBrk="0" hangingPunct="1">
        <a:spcBef>
          <a:spcPct val="20000"/>
        </a:spcBef>
        <a:spcAft>
          <a:spcPts val="45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97351" indent="-279788" algn="l" defTabSz="1398941" rtl="0" eaLnBrk="1" latinLnBrk="0" hangingPunct="1">
        <a:spcBef>
          <a:spcPct val="20000"/>
        </a:spcBef>
        <a:spcAft>
          <a:spcPts val="45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959002" indent="-279788" algn="l" defTabSz="1398941" rtl="0" eaLnBrk="1" latinLnBrk="0" hangingPunct="1">
        <a:spcBef>
          <a:spcPct val="20000"/>
        </a:spcBef>
        <a:spcAft>
          <a:spcPts val="45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989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9470" algn="l" defTabSz="13989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98941" algn="l" defTabSz="13989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098411" algn="l" defTabSz="13989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797881" algn="l" defTabSz="13989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497351" algn="l" defTabSz="13989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96822" algn="l" defTabSz="13989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96292" algn="l" defTabSz="13989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95762" algn="l" defTabSz="13989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6.jpeg"/><Relationship Id="rId18" Type="http://schemas.openxmlformats.org/officeDocument/2006/relationships/slide" Target="slide8.xml"/><Relationship Id="rId26" Type="http://schemas.openxmlformats.org/officeDocument/2006/relationships/image" Target="../media/image24.png"/><Relationship Id="rId3" Type="http://schemas.openxmlformats.org/officeDocument/2006/relationships/slide" Target="slide4.xml"/><Relationship Id="rId21" Type="http://schemas.openxmlformats.org/officeDocument/2006/relationships/slide" Target="slide7.xml"/><Relationship Id="rId7" Type="http://schemas.openxmlformats.org/officeDocument/2006/relationships/slide" Target="slide5.xml"/><Relationship Id="rId12" Type="http://schemas.openxmlformats.org/officeDocument/2006/relationships/image" Target="../media/image15.jpeg"/><Relationship Id="rId17" Type="http://schemas.openxmlformats.org/officeDocument/2006/relationships/image" Target="../media/image18.jpeg"/><Relationship Id="rId25" Type="http://schemas.openxmlformats.org/officeDocument/2006/relationships/slide" Target="slide10.xml"/><Relationship Id="rId2" Type="http://schemas.openxmlformats.org/officeDocument/2006/relationships/image" Target="../media/image10.jpeg"/><Relationship Id="rId16" Type="http://schemas.openxmlformats.org/officeDocument/2006/relationships/slide" Target="slide12.xml"/><Relationship Id="rId20" Type="http://schemas.openxmlformats.org/officeDocument/2006/relationships/image" Target="../media/image20.jpeg"/><Relationship Id="rId29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slide" Target="slide9.xml"/><Relationship Id="rId24" Type="http://schemas.openxmlformats.org/officeDocument/2006/relationships/image" Target="../media/image23.png"/><Relationship Id="rId32" Type="http://schemas.openxmlformats.org/officeDocument/2006/relationships/image" Target="../media/image30.png"/><Relationship Id="rId5" Type="http://schemas.openxmlformats.org/officeDocument/2006/relationships/slide" Target="slide11.xml"/><Relationship Id="rId15" Type="http://schemas.openxmlformats.org/officeDocument/2006/relationships/image" Target="../media/image17.png"/><Relationship Id="rId23" Type="http://schemas.openxmlformats.org/officeDocument/2006/relationships/image" Target="../media/image22.jpeg"/><Relationship Id="rId28" Type="http://schemas.openxmlformats.org/officeDocument/2006/relationships/image" Target="../media/image26.jpeg"/><Relationship Id="rId10" Type="http://schemas.openxmlformats.org/officeDocument/2006/relationships/image" Target="../media/image14.jpeg"/><Relationship Id="rId19" Type="http://schemas.openxmlformats.org/officeDocument/2006/relationships/image" Target="../media/image19.jpeg"/><Relationship Id="rId31" Type="http://schemas.openxmlformats.org/officeDocument/2006/relationships/image" Target="../media/image29.png"/><Relationship Id="rId4" Type="http://schemas.openxmlformats.org/officeDocument/2006/relationships/image" Target="../media/image11.png"/><Relationship Id="rId9" Type="http://schemas.openxmlformats.org/officeDocument/2006/relationships/slide" Target="slide6.xml"/><Relationship Id="rId14" Type="http://schemas.openxmlformats.org/officeDocument/2006/relationships/slide" Target="slide13.xml"/><Relationship Id="rId22" Type="http://schemas.openxmlformats.org/officeDocument/2006/relationships/image" Target="../media/image21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C721A6-A4E2-42E5-BC83-9DCD6723AF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5481300" cy="90011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7A2D8D-5055-4A79-BC09-B70F859D7B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0810" y="5364659"/>
            <a:ext cx="6040637" cy="33123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35468F-15A4-44F7-A08E-2CBBBD597A1E}"/>
              </a:ext>
            </a:extLst>
          </p:cNvPr>
          <p:cNvSpPr txBox="1"/>
          <p:nvPr/>
        </p:nvSpPr>
        <p:spPr>
          <a:xfrm>
            <a:off x="2304400" y="265986"/>
            <a:ext cx="12809388" cy="1161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6600" b="1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Путешествие в историю  Родного края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4DA5C4F-BA64-4821-A7BB-BE1801DA3F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974" y="1932861"/>
            <a:ext cx="5868653" cy="3071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DA86A3-4B8F-4817-A2C7-B928412C6F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853" y="5452269"/>
            <a:ext cx="6143477" cy="31404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4F9253D-690E-454C-8D50-C8D63F1669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0810" y="2049062"/>
            <a:ext cx="5993516" cy="29555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78EABFC-28D3-4C79-9EB7-DE85E219FA7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331" y="3772418"/>
            <a:ext cx="6040637" cy="30717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FDBB87-2C70-45F3-AE3C-A4ED6285774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8387"/>
            <a:ext cx="2726287" cy="19158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45DC0BE-7F3A-44A8-BD1D-764E197C5A1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344" y="6372769"/>
            <a:ext cx="3717452" cy="262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27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941" y="441344"/>
            <a:ext cx="9602787" cy="2381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1683" algn="just" eaLnBrk="0" fontAlgn="base" hangingPunct="0">
              <a:lnSpc>
                <a:spcPct val="150000"/>
              </a:lnSpc>
            </a:pPr>
            <a:r>
              <a:rPr lang="ru-RU" sz="2032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Поклонный крест</a:t>
            </a:r>
            <a:r>
              <a:rPr lang="ru-RU" sz="2032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Каждый из нас, хоть раз видел большие деревянные кресты вдоль дорог, на въезде в город. Место, где находится крест удивительно по своей исторической значимости. Когда-то это был центр деревни </a:t>
            </a:r>
            <a:r>
              <a:rPr lang="ru-RU" sz="2032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Болотнинской</a:t>
            </a:r>
            <a:r>
              <a:rPr lang="ru-RU" sz="2032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которая была основана согласно Указу от 10 февраля 1815 года, из Канцелярии </a:t>
            </a:r>
            <a:r>
              <a:rPr lang="ru-RU" sz="2032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Колывано</a:t>
            </a:r>
            <a:r>
              <a:rPr lang="ru-RU" sz="2032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-Воскресенских горных заводов.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3F2C04-BEC7-443E-AE55-64C6D7C23E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72698" y="746799"/>
            <a:ext cx="3138317" cy="24787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86478" y="3690729"/>
            <a:ext cx="7740650" cy="285078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71683" algn="just" eaLnBrk="0" fontAlgn="base" hangingPunct="0">
              <a:lnSpc>
                <a:spcPct val="150000"/>
              </a:lnSpc>
            </a:pPr>
            <a:r>
              <a:rPr lang="ru-RU" sz="2032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Ранее на этом месте находилась Болотнинская </a:t>
            </a:r>
            <a:r>
              <a:rPr lang="ru-RU" sz="2032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Трехсвятительская</a:t>
            </a:r>
            <a:r>
              <a:rPr lang="ru-RU" sz="2032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церковь, затем первая </a:t>
            </a:r>
            <a:r>
              <a:rPr lang="ru-RU" sz="2032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Болотнинская</a:t>
            </a:r>
            <a:r>
              <a:rPr lang="ru-RU" sz="2032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Свято-Никольская церковь. С конца сороковых в храме размещался кинотеатр «Победа». В 1952 году здание </a:t>
            </a:r>
            <a:r>
              <a:rPr lang="ru-RU" sz="2032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Болотнинской</a:t>
            </a:r>
            <a:r>
              <a:rPr lang="ru-RU" sz="2032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церкви на улице Московская сгорело. По воспоминаниям свидетелей здание не удалось потушить сразу, после пожара оно тлело еще два дня.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652126-3464-4B8E-B794-E426299C21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42" y="3051374"/>
            <a:ext cx="6846093" cy="34230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7225" y="7110371"/>
            <a:ext cx="14086523" cy="974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1683" algn="ctr" eaLnBrk="0" fontAlgn="base" hangingPunct="0">
              <a:lnSpc>
                <a:spcPct val="150000"/>
              </a:lnSpc>
            </a:pPr>
            <a:r>
              <a:rPr lang="ru-RU" sz="2032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Деревянный поклонный крест был установлен 22 мая 1998 года.  Летом 2021 года в ходе работ по благоустройству, построили новое бетонное основание объекта, установили новый металлический крест.</a:t>
            </a:r>
          </a:p>
        </p:txBody>
      </p:sp>
      <p:pic>
        <p:nvPicPr>
          <p:cNvPr id="7" name="Рисунок 6">
            <a:hlinkClick r:id="rId4" action="ppaction://hlinksldjump"/>
            <a:extLst>
              <a:ext uri="{FF2B5EF4-FFF2-40B4-BE49-F238E27FC236}">
                <a16:creationId xmlns:a16="http://schemas.microsoft.com/office/drawing/2014/main" id="{3172E2FE-2950-471B-9BDF-BC521BAC7B3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4467" y="8254326"/>
            <a:ext cx="1298561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10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9566A5-B1D1-44AF-892F-49B543011C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7913" y="544005"/>
            <a:ext cx="5008569" cy="34376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1666" y="477452"/>
            <a:ext cx="9117170" cy="3319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80553" algn="just" eaLnBrk="0" fontAlgn="base" hangingPunct="0">
              <a:lnSpc>
                <a:spcPct val="150000"/>
              </a:lnSpc>
            </a:pPr>
            <a:r>
              <a:rPr lang="ru-RU" sz="2032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Любой большой город начинается с вокзала. Болотное не исключение. Именно вокзал - это тот единственный встречающий, который ждет гостей города и днем, и ночью. Наш вокзал - почетный старец. Построен в 1896 году.</a:t>
            </a:r>
            <a:r>
              <a:rPr lang="ru-RU" sz="20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Первый вокзал был деревянный, одноэтажный, не особенно большой. Здесь были павильоны с залами ожидания и билетными кассами. На вокзале всегда находилось много людей с самодельными чемоданами, мешками с пожитками, с малыми детьми. </a:t>
            </a:r>
            <a:endParaRPr lang="ru-RU" sz="2032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6580A1-569E-448C-A35E-E55BE9E592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665" y="4491303"/>
            <a:ext cx="6013609" cy="3866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03098" y="4699986"/>
            <a:ext cx="7894003" cy="3319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80553" algn="just">
              <a:lnSpc>
                <a:spcPct val="150000"/>
              </a:lnSpc>
            </a:pPr>
            <a:r>
              <a:rPr lang="ru-RU" sz="2032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50-е годы ХХ столетия в Болотном возвели здание вокзала из кирпича, а деревянное разобрали и из еще крепких бревен построили детскую библиотеку. </a:t>
            </a:r>
            <a:r>
              <a:rPr lang="ru-RU" sz="2032" dirty="0">
                <a:latin typeface="Times New Roman" panose="02020603050405020304" pitchFamily="18" charset="0"/>
                <a:ea typeface="Calibri" panose="020F0502020204030204" pitchFamily="34" charset="0"/>
              </a:rPr>
              <a:t>Вокзал – лицо станции, парадное крыльцо нашего города. Идет время, его не остановить, а вокзал остаётся молчаливым свидетелем истории.</a:t>
            </a:r>
            <a:r>
              <a:rPr lang="ru-RU" sz="2032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 1912 году на станции Болотная был введен 2-й путь железной дороги, и это значительно увеличило ее пропускную способность.</a:t>
            </a:r>
            <a:endParaRPr lang="ru-RU" sz="2032" dirty="0"/>
          </a:p>
        </p:txBody>
      </p:sp>
      <p:pic>
        <p:nvPicPr>
          <p:cNvPr id="2" name="Рисунок 1">
            <a:hlinkClick r:id="rId4" action="ppaction://hlinksldjump"/>
            <a:extLst>
              <a:ext uri="{FF2B5EF4-FFF2-40B4-BE49-F238E27FC236}">
                <a16:creationId xmlns:a16="http://schemas.microsoft.com/office/drawing/2014/main" id="{B703E30B-B7D7-4DD5-8BA6-4AC699397A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5346" y="8263839"/>
            <a:ext cx="1298561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94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97" y="518874"/>
            <a:ext cx="4085749" cy="36221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0967" y="4377936"/>
            <a:ext cx="4472781" cy="35347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12944" y="605101"/>
            <a:ext cx="10592276" cy="2789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80553" algn="just"/>
            <a:r>
              <a:rPr lang="ru-RU" sz="20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 преподобного Серафима Саровского — православный храм в селе Турнаево Болотнинского района Новосибирской области. Первый в Сибири храм, освящённый во имя преподобного Серафима Саровского.</a:t>
            </a:r>
            <a:r>
              <a:rPr lang="ru-RU" altLang="ru-RU" sz="20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Строительство храма началось в 1912 году приглашённой из Перми артелью мастеров</a:t>
            </a:r>
            <a:r>
              <a:rPr lang="ru-RU" altLang="ru-RU" sz="2032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0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 1914 году храм был освящён. Храм был закрыт по распоряжению Новосибирского облисполкома от 9 апреля 1940 года. Здание использовалось как зернохранилище, а затем как клуб. Работы по восстановлению храма начались с 2000 года. По данным экспертов разрушение церкви составляло более 50%</a:t>
            </a:r>
          </a:p>
          <a:p>
            <a:endParaRPr lang="ru-RU" sz="330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8970" y="6145295"/>
            <a:ext cx="8682672" cy="1186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80553" algn="just"/>
            <a:r>
              <a:rPr lang="ru-RU" sz="177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Храм рассчитан на 700 молящихся. Длина храма 35 метров, ширина — 15 метров. Высота до креста центрального купола — 29 метров. Высота колокольни — 32 метра. Сруб церкви сложен из — 50 венцов, колокольня из 64. Храм венчают 7 крестов, опирающихся на маковки.</a:t>
            </a:r>
          </a:p>
        </p:txBody>
      </p:sp>
      <p:pic>
        <p:nvPicPr>
          <p:cNvPr id="5" name="Рисунок 4">
            <a:hlinkClick r:id="rId4" action="ppaction://hlinksldjump"/>
            <a:extLst>
              <a:ext uri="{FF2B5EF4-FFF2-40B4-BE49-F238E27FC236}">
                <a16:creationId xmlns:a16="http://schemas.microsoft.com/office/drawing/2014/main" id="{4CFED6A5-2B05-4EA4-A0F0-53162027F4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4467" y="8237776"/>
            <a:ext cx="1298561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08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61B09B-806A-45DB-8C00-4829281310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0" y="10077"/>
            <a:ext cx="4464496" cy="33483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C98480-B013-4189-8D65-F6751AFCF7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7908" y="3853091"/>
            <a:ext cx="6264696" cy="44180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B82C63-807B-4156-BEEA-7AF47FE0A481}"/>
              </a:ext>
            </a:extLst>
          </p:cNvPr>
          <p:cNvSpPr txBox="1"/>
          <p:nvPr/>
        </p:nvSpPr>
        <p:spPr>
          <a:xfrm>
            <a:off x="7164586" y="180082"/>
            <a:ext cx="7742902" cy="3268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Сузу́нский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моне́тный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двор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монетный двор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на Нижне-Сузунском медеплавильном заводе в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Сузуне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работавший в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1766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1847 годах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lnSpc>
                <a:spcPct val="150000"/>
              </a:lnSpc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повелению Её Величества здесь, «во глубине сибирских руд», возникла большая потребность в строительстве медеплавильного завода, поскольку перевозка драгоценного сырья в Европейскую часть России обходилась казне слишком накладно.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3E4271-5732-4DAD-839D-7E1AD0705CE7}"/>
              </a:ext>
            </a:extLst>
          </p:cNvPr>
          <p:cNvSpPr txBox="1"/>
          <p:nvPr/>
        </p:nvSpPr>
        <p:spPr>
          <a:xfrm>
            <a:off x="306785" y="3458033"/>
            <a:ext cx="8069780" cy="4778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Сузунском монетном дворе выпускали монеты достоинством от десяти копеек до полушки. Сибирская монета отличалась от общероссийской своим внешним видом: первоначально она была больше размером, на лицевой стороне помещался вензель Екатерины Второй. На оборотной стороне монет был изображён герб Сибири – два соболя, держащие в передних лапах увенчанный короной овальный щит с обозначением достоинства монеты. Всю композицию окольцовывала надпись – «Сибирская монета». После 1781 года на Сузунском монетном дворе начали чеканить также и медную монету общероссийского образца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.</a:t>
            </a:r>
            <a:endParaRPr lang="ru-RU" dirty="0"/>
          </a:p>
        </p:txBody>
      </p:sp>
      <p:pic>
        <p:nvPicPr>
          <p:cNvPr id="2" name="Рисунок 1">
            <a:hlinkClick r:id="rId4" action="ppaction://hlinksldjump"/>
            <a:extLst>
              <a:ext uri="{FF2B5EF4-FFF2-40B4-BE49-F238E27FC236}">
                <a16:creationId xmlns:a16="http://schemas.microsoft.com/office/drawing/2014/main" id="{BA3D8095-A760-4906-8045-B6A74F08CF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45386" y="8271164"/>
            <a:ext cx="1298561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6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397" y="645597"/>
            <a:ext cx="14041560" cy="8317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Monotype Corsiva" panose="03010101010201010101" pitchFamily="66" charset="0"/>
              </a:rPr>
              <a:t>Дорогой друг!</a:t>
            </a:r>
          </a:p>
          <a:p>
            <a:pPr algn="ctr"/>
            <a:r>
              <a:rPr lang="ru-RU" sz="3600" dirty="0">
                <a:latin typeface="Monotype Corsiva" panose="03010101010201010101" pitchFamily="66" charset="0"/>
              </a:rPr>
              <a:t>Мы предлагаем тебе погрузиться в мир интересной и познавательной </a:t>
            </a:r>
          </a:p>
          <a:p>
            <a:pPr algn="ctr"/>
            <a:r>
              <a:rPr lang="ru-RU" sz="3600" dirty="0">
                <a:latin typeface="Monotype Corsiva" panose="03010101010201010101" pitchFamily="66" charset="0"/>
              </a:rPr>
              <a:t>игры «</a:t>
            </a:r>
            <a:r>
              <a:rPr lang="ru-RU" sz="36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Путешествие в историю Родного края</a:t>
            </a:r>
            <a:r>
              <a:rPr lang="ru-RU" sz="3600" dirty="0">
                <a:latin typeface="Monotype Corsiva" panose="03010101010201010101" pitchFamily="66" charset="0"/>
              </a:rPr>
              <a:t>». </a:t>
            </a:r>
          </a:p>
          <a:p>
            <a:pPr algn="ctr"/>
            <a:r>
              <a:rPr lang="ru-RU" sz="3600" dirty="0">
                <a:latin typeface="Monotype Corsiva" panose="03010101010201010101" pitchFamily="66" charset="0"/>
              </a:rPr>
              <a:t>  «Путешествие в историю Родного края» — это разновидность игр мемо.</a:t>
            </a:r>
          </a:p>
          <a:p>
            <a:pPr algn="ctr"/>
            <a:r>
              <a:rPr lang="ru-RU" sz="3600" dirty="0">
                <a:latin typeface="Monotype Corsiva" panose="03010101010201010101" pitchFamily="66" charset="0"/>
              </a:rPr>
              <a:t> Интересная игра с картинками в виде </a:t>
            </a:r>
          </a:p>
          <a:p>
            <a:pPr algn="ctr"/>
            <a:r>
              <a:rPr lang="ru-RU" sz="3600" dirty="0">
                <a:latin typeface="Monotype Corsiva" panose="03010101010201010101" pitchFamily="66" charset="0"/>
              </a:rPr>
              <a:t>достопримечательностей Новосибирской области. </a:t>
            </a:r>
          </a:p>
          <a:p>
            <a:pPr algn="ctr"/>
            <a:r>
              <a:rPr lang="ru-RU" sz="3600" dirty="0">
                <a:latin typeface="Monotype Corsiva" panose="03010101010201010101" pitchFamily="66" charset="0"/>
              </a:rPr>
              <a:t>Мемо  игра по поиску карточек с изображением знаковых мест нашей области</a:t>
            </a:r>
          </a:p>
          <a:p>
            <a:pPr algn="ctr"/>
            <a:r>
              <a:rPr lang="ru-RU" sz="3600" dirty="0">
                <a:latin typeface="Monotype Corsiva" panose="03010101010201010101" pitchFamily="66" charset="0"/>
              </a:rPr>
              <a:t> в прошлом и настоящем. </a:t>
            </a:r>
          </a:p>
          <a:p>
            <a:pPr algn="ctr"/>
            <a:r>
              <a:rPr lang="ru-RU" sz="3600" dirty="0">
                <a:latin typeface="Monotype Corsiva" panose="03010101010201010101" pitchFamily="66" charset="0"/>
              </a:rPr>
              <a:t>Пройдя по гиперссылкам ты можешь познакомиться с историей области,</a:t>
            </a:r>
          </a:p>
          <a:p>
            <a:pPr algn="ctr"/>
            <a:r>
              <a:rPr lang="ru-RU" sz="3600" dirty="0">
                <a:latin typeface="Monotype Corsiva" panose="03010101010201010101" pitchFamily="66" charset="0"/>
              </a:rPr>
              <a:t> с её культурными и природными памятниками.</a:t>
            </a:r>
          </a:p>
          <a:p>
            <a:pPr algn="ctr"/>
            <a:r>
              <a:rPr lang="ru-RU" sz="3600" dirty="0">
                <a:latin typeface="Monotype Corsiva" panose="03010101010201010101" pitchFamily="66" charset="0"/>
              </a:rPr>
              <a:t>Особенность игры в том, что успех зависит не от удачи,</a:t>
            </a:r>
          </a:p>
          <a:p>
            <a:pPr algn="ctr"/>
            <a:r>
              <a:rPr lang="ru-RU" sz="3600" dirty="0">
                <a:latin typeface="Monotype Corsiva" panose="03010101010201010101" pitchFamily="66" charset="0"/>
              </a:rPr>
              <a:t> а от способностей и стараний игроков. </a:t>
            </a:r>
          </a:p>
          <a:p>
            <a:pPr algn="ctr"/>
            <a:r>
              <a:rPr lang="ru-RU" sz="3600" dirty="0">
                <a:latin typeface="Monotype Corsiva" panose="03010101010201010101" pitchFamily="66" charset="0"/>
              </a:rPr>
              <a:t>Изучаем достопримечательности Новосибирской области, </a:t>
            </a:r>
          </a:p>
          <a:p>
            <a:pPr algn="ctr"/>
            <a:r>
              <a:rPr lang="ru-RU" sz="3600" dirty="0">
                <a:latin typeface="Monotype Corsiva" panose="03010101010201010101" pitchFamily="66" charset="0"/>
              </a:rPr>
              <a:t>при этом развиваем память.</a:t>
            </a:r>
          </a:p>
          <a:p>
            <a:pPr algn="ctr"/>
            <a:endParaRPr lang="ru-RU" sz="3048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96298B-2FCC-4DDA-A800-64C026CA8A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0421" y="10057"/>
            <a:ext cx="2390879" cy="167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49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ounded Rectangle 62"/>
          <p:cNvSpPr/>
          <p:nvPr/>
        </p:nvSpPr>
        <p:spPr>
          <a:xfrm>
            <a:off x="12218549" y="6919537"/>
            <a:ext cx="2834640" cy="2075688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3" tIns="45717" rIns="91433" bIns="45717" rtlCol="0" anchor="ctr"/>
          <a:lstStyle/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Чаусский острог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Rounded Rectangle 62"/>
          <p:cNvSpPr/>
          <p:nvPr/>
        </p:nvSpPr>
        <p:spPr>
          <a:xfrm>
            <a:off x="9204967" y="6858000"/>
            <a:ext cx="2834640" cy="2075688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3" tIns="45717" rIns="91433" bIns="45717" rtlCol="0" anchor="ctr"/>
          <a:lstStyle/>
          <a:p>
            <a:pPr algn="ctr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вокзал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Rounded Rectangle 60"/>
          <p:cNvSpPr/>
          <p:nvPr/>
        </p:nvSpPr>
        <p:spPr>
          <a:xfrm>
            <a:off x="6187494" y="6858000"/>
            <a:ext cx="2834640" cy="2075688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3" tIns="45717" rIns="91433" bIns="45717"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озеро Карачи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Rounded Rectangle 59"/>
          <p:cNvSpPr/>
          <p:nvPr/>
        </p:nvSpPr>
        <p:spPr>
          <a:xfrm>
            <a:off x="3169951" y="6858000"/>
            <a:ext cx="2834640" cy="2075688"/>
          </a:xfrm>
          <a:prstGeom prst="round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3" tIns="45717" rIns="91433" bIns="45717"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Афиша театра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Rounded Rectangle 57"/>
          <p:cNvSpPr/>
          <p:nvPr/>
        </p:nvSpPr>
        <p:spPr>
          <a:xfrm>
            <a:off x="152400" y="6858000"/>
            <a:ext cx="2834640" cy="2075688"/>
          </a:xfrm>
          <a:prstGeom prst="round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3" tIns="45717" rIns="91433" bIns="45717" rtlCol="0" anchor="ctr"/>
          <a:lstStyle/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Собор 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Александра Невского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Rounded Rectangle 62"/>
          <p:cNvSpPr/>
          <p:nvPr/>
        </p:nvSpPr>
        <p:spPr>
          <a:xfrm>
            <a:off x="12218593" y="4632960"/>
            <a:ext cx="2834640" cy="2075688"/>
          </a:xfrm>
          <a:prstGeom prst="round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3" tIns="45717" rIns="91433" bIns="45717"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НОВАТ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Rounded Rectangle 62"/>
          <p:cNvSpPr/>
          <p:nvPr/>
        </p:nvSpPr>
        <p:spPr>
          <a:xfrm>
            <a:off x="9204967" y="4632960"/>
            <a:ext cx="2834640" cy="2075688"/>
          </a:xfrm>
          <a:prstGeom prst="roundRect">
            <a:avLst/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3" tIns="45717" rIns="91433" bIns="45717" rtlCol="0" anchor="ctr"/>
          <a:lstStyle/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Памятник 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Сибирской монете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Rounded Rectangle 60"/>
          <p:cNvSpPr/>
          <p:nvPr/>
        </p:nvSpPr>
        <p:spPr>
          <a:xfrm>
            <a:off x="6187494" y="4632960"/>
            <a:ext cx="2834640" cy="2075688"/>
          </a:xfrm>
          <a:prstGeom prst="roundRect">
            <a:avLst/>
          </a:prstGeom>
          <a:blipFill dpi="0"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3" tIns="45717" rIns="91433" bIns="45717" rtlCol="0" anchor="ctr"/>
          <a:lstStyle/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с. </a:t>
            </a:r>
            <a:r>
              <a:rPr 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Турнаево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Rounded Rectangle 59"/>
          <p:cNvSpPr/>
          <p:nvPr/>
        </p:nvSpPr>
        <p:spPr>
          <a:xfrm>
            <a:off x="3169951" y="4632960"/>
            <a:ext cx="2834640" cy="2075688"/>
          </a:xfrm>
          <a:prstGeom prst="roundRect">
            <a:avLst/>
          </a:prstGeom>
          <a:blipFill dpi="0"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3" tIns="45717" rIns="91433" bIns="45717" rtlCol="0" anchor="ctr"/>
          <a:lstStyle/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зоопарк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Rounded Rectangle 57"/>
          <p:cNvSpPr/>
          <p:nvPr/>
        </p:nvSpPr>
        <p:spPr>
          <a:xfrm>
            <a:off x="152400" y="4594942"/>
            <a:ext cx="2834640" cy="2075688"/>
          </a:xfrm>
          <a:prstGeom prst="roundRect">
            <a:avLst/>
          </a:prstGeom>
          <a:blipFill dpi="0"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3" tIns="45717" rIns="91433" bIns="45717"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Р.п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. Колывань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Rounded Rectangle 55"/>
          <p:cNvSpPr/>
          <p:nvPr/>
        </p:nvSpPr>
        <p:spPr>
          <a:xfrm>
            <a:off x="12218670" y="2377440"/>
            <a:ext cx="2834640" cy="2075688"/>
          </a:xfrm>
          <a:prstGeom prst="roundRect">
            <a:avLst/>
          </a:prstGeom>
          <a:blipFill dpi="0"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3" tIns="45717" rIns="91433" bIns="45717"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1" action="ppaction://hlinksldjump"/>
              </a:rPr>
              <a:t>Родник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ounded Rectangle 55"/>
          <p:cNvSpPr/>
          <p:nvPr/>
        </p:nvSpPr>
        <p:spPr>
          <a:xfrm>
            <a:off x="9205044" y="2377440"/>
            <a:ext cx="2834640" cy="2075688"/>
          </a:xfrm>
          <a:prstGeom prst="roundRect">
            <a:avLst/>
          </a:prstGeom>
          <a:blipFill dpi="0" rotWithShape="1"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3" tIns="45717" rIns="91433" bIns="45717" rtlCol="0" anchor="ctr"/>
          <a:lstStyle/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18" action="ppaction://hlinksldjump"/>
            </a:endParaRP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Р.А. Шило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Rounded Rectangle 53"/>
          <p:cNvSpPr/>
          <p:nvPr/>
        </p:nvSpPr>
        <p:spPr>
          <a:xfrm>
            <a:off x="6187520" y="2377440"/>
            <a:ext cx="2834640" cy="2075688"/>
          </a:xfrm>
          <a:prstGeom prst="roundRect">
            <a:avLst/>
          </a:prstGeom>
          <a:blipFill dpi="0" rotWithShape="1"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3" tIns="45717" rIns="91433" bIns="45717" rtlCol="0" anchor="ctr"/>
          <a:lstStyle/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Собор 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Александра Невского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ounded Rectangle 52"/>
          <p:cNvSpPr/>
          <p:nvPr/>
        </p:nvSpPr>
        <p:spPr>
          <a:xfrm>
            <a:off x="3169960" y="2377440"/>
            <a:ext cx="2834640" cy="2075688"/>
          </a:xfrm>
          <a:prstGeom prst="roundRect">
            <a:avLst/>
          </a:prstGeom>
          <a:blipFill dpi="0" rotWithShape="1">
            <a:blip r:embed="rId2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3" tIns="45717" rIns="91433" bIns="45717" rtlCol="0" anchor="ctr"/>
          <a:lstStyle/>
          <a:p>
            <a:pPr algn="ctr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5" action="ppaction://hlinksldjump"/>
              </a:rPr>
              <a:t>Поклонный крест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ounded Rectangle 49"/>
          <p:cNvSpPr/>
          <p:nvPr/>
        </p:nvSpPr>
        <p:spPr>
          <a:xfrm>
            <a:off x="152400" y="2377440"/>
            <a:ext cx="2834640" cy="2075688"/>
          </a:xfrm>
          <a:prstGeom prst="roundRect">
            <a:avLst/>
          </a:prstGeom>
          <a:blipFill dpi="0" rotWithShape="1"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3" tIns="45717" rIns="91433" bIns="45717" rtlCol="0" anchor="ctr"/>
          <a:lstStyle/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вокзал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Rounded Rectangle 48"/>
          <p:cNvSpPr/>
          <p:nvPr/>
        </p:nvSpPr>
        <p:spPr>
          <a:xfrm>
            <a:off x="12218627" y="121920"/>
            <a:ext cx="2834640" cy="2075688"/>
          </a:xfrm>
          <a:prstGeom prst="roundRect">
            <a:avLst>
              <a:gd name="adj" fmla="val 26614"/>
            </a:avLst>
          </a:prstGeom>
          <a:blipFill dpi="0" rotWithShape="1"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3" tIns="45717" rIns="91433" bIns="45717" rtlCol="0" anchor="ctr"/>
          <a:lstStyle/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5" action="ppaction://hlinksldjump"/>
              </a:rPr>
              <a:t>Трёхсвятительская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5" action="ppaction://hlinksldjump"/>
              </a:rPr>
              <a:t> церковь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ounded Rectangle 48"/>
          <p:cNvSpPr/>
          <p:nvPr/>
        </p:nvSpPr>
        <p:spPr>
          <a:xfrm>
            <a:off x="9205000" y="121920"/>
            <a:ext cx="2834640" cy="2075688"/>
          </a:xfrm>
          <a:prstGeom prst="roundRect">
            <a:avLst/>
          </a:prstGeom>
          <a:blipFill dpi="0" rotWithShape="1"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3" tIns="45717" rIns="91433" bIns="45717"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санаторий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Rounded Rectangle 46"/>
          <p:cNvSpPr/>
          <p:nvPr/>
        </p:nvSpPr>
        <p:spPr>
          <a:xfrm>
            <a:off x="6187523" y="121920"/>
            <a:ext cx="2834640" cy="2075688"/>
          </a:xfrm>
          <a:prstGeom prst="roundRect">
            <a:avLst/>
          </a:prstGeom>
          <a:blipFill dpi="0" rotWithShape="1"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3" tIns="45717" rIns="91433" bIns="45717" rtlCol="0" anchor="ctr"/>
          <a:lstStyle/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Сузунский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 монетный двор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Rounded Rectangle 45"/>
          <p:cNvSpPr/>
          <p:nvPr/>
        </p:nvSpPr>
        <p:spPr>
          <a:xfrm>
            <a:off x="3169961" y="121920"/>
            <a:ext cx="2834640" cy="2075688"/>
          </a:xfrm>
          <a:prstGeom prst="roundRect">
            <a:avLst/>
          </a:prstGeom>
          <a:blipFill dpi="0" rotWithShape="1"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3" tIns="45717" rIns="91433" bIns="45717" rtlCol="0" anchor="ctr"/>
          <a:lstStyle/>
          <a:p>
            <a:pPr algn="ctr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1" action="ppaction://hlinksldjump"/>
              </a:rPr>
              <a:t>Искитимский лагерь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ounded Rectangle 43"/>
          <p:cNvSpPr/>
          <p:nvPr/>
        </p:nvSpPr>
        <p:spPr>
          <a:xfrm>
            <a:off x="152400" y="121920"/>
            <a:ext cx="2834640" cy="2075688"/>
          </a:xfrm>
          <a:prstGeom prst="roundRect">
            <a:avLst/>
          </a:prstGeom>
          <a:blipFill dpi="0" rotWithShape="1"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3" tIns="45717" rIns="91433" bIns="45717"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Храм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 Серафима Саровского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Rounded Rectangle 14"/>
          <p:cNvSpPr/>
          <p:nvPr/>
        </p:nvSpPr>
        <p:spPr>
          <a:xfrm>
            <a:off x="12218549" y="6897407"/>
            <a:ext cx="2834640" cy="2075688"/>
          </a:xfrm>
          <a:prstGeom prst="roundRect">
            <a:avLst/>
          </a:prstGeom>
          <a:blipFill dpi="0" rotWithShape="1"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8000" b="1" dirty="0">
              <a:solidFill>
                <a:prstClr val="white"/>
              </a:solidFill>
            </a:endParaRPr>
          </a:p>
        </p:txBody>
      </p:sp>
      <p:sp>
        <p:nvSpPr>
          <p:cNvPr id="113" name="Rounded Rectangle 14"/>
          <p:cNvSpPr/>
          <p:nvPr/>
        </p:nvSpPr>
        <p:spPr>
          <a:xfrm>
            <a:off x="9204923" y="6897407"/>
            <a:ext cx="2834640" cy="2075688"/>
          </a:xfrm>
          <a:prstGeom prst="roundRect">
            <a:avLst/>
          </a:prstGeom>
          <a:blipFill dpi="0" rotWithShape="1"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8000" b="1" dirty="0">
              <a:solidFill>
                <a:prstClr val="white"/>
              </a:solidFill>
            </a:endParaRPr>
          </a:p>
        </p:txBody>
      </p:sp>
      <p:sp>
        <p:nvSpPr>
          <p:cNvPr id="112" name="Rounded Rectangle 13"/>
          <p:cNvSpPr/>
          <p:nvPr/>
        </p:nvSpPr>
        <p:spPr>
          <a:xfrm>
            <a:off x="6187380" y="6919537"/>
            <a:ext cx="2834640" cy="2075688"/>
          </a:xfrm>
          <a:prstGeom prst="roundRect">
            <a:avLst/>
          </a:prstGeom>
          <a:blipFill dpi="0" rotWithShape="1"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8000" b="1" dirty="0">
              <a:solidFill>
                <a:prstClr val="white"/>
              </a:solidFill>
            </a:endParaRPr>
          </a:p>
        </p:txBody>
      </p:sp>
      <p:sp>
        <p:nvSpPr>
          <p:cNvPr id="111" name="Rounded Rectangle 12"/>
          <p:cNvSpPr/>
          <p:nvPr/>
        </p:nvSpPr>
        <p:spPr>
          <a:xfrm>
            <a:off x="3162973" y="6858000"/>
            <a:ext cx="2834640" cy="2075688"/>
          </a:xfrm>
          <a:prstGeom prst="roundRect">
            <a:avLst/>
          </a:prstGeom>
          <a:blipFill dpi="0" rotWithShape="1"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8000" b="1" dirty="0">
              <a:solidFill>
                <a:prstClr val="white"/>
              </a:solidFill>
            </a:endParaRPr>
          </a:p>
        </p:txBody>
      </p:sp>
      <p:sp>
        <p:nvSpPr>
          <p:cNvPr id="110" name="Rounded Rectangle 11"/>
          <p:cNvSpPr/>
          <p:nvPr/>
        </p:nvSpPr>
        <p:spPr>
          <a:xfrm>
            <a:off x="152400" y="6858000"/>
            <a:ext cx="2834640" cy="2075688"/>
          </a:xfrm>
          <a:prstGeom prst="roundRect">
            <a:avLst/>
          </a:prstGeom>
          <a:blipFill dpi="0" rotWithShape="1"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8000" b="1" dirty="0">
              <a:solidFill>
                <a:prstClr val="white"/>
              </a:solidFill>
            </a:endParaRPr>
          </a:p>
        </p:txBody>
      </p:sp>
      <p:sp>
        <p:nvSpPr>
          <p:cNvPr id="115" name="Rounded Rectangle 14"/>
          <p:cNvSpPr/>
          <p:nvPr/>
        </p:nvSpPr>
        <p:spPr>
          <a:xfrm>
            <a:off x="12218670" y="4632960"/>
            <a:ext cx="2834640" cy="2075688"/>
          </a:xfrm>
          <a:prstGeom prst="roundRect">
            <a:avLst/>
          </a:prstGeom>
          <a:blipFill dpi="0" rotWithShape="1"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8000" b="1" dirty="0">
              <a:solidFill>
                <a:prstClr val="white"/>
              </a:solidFill>
            </a:endParaRPr>
          </a:p>
        </p:txBody>
      </p:sp>
      <p:sp>
        <p:nvSpPr>
          <p:cNvPr id="97" name="Rounded Rectangle 14"/>
          <p:cNvSpPr/>
          <p:nvPr/>
        </p:nvSpPr>
        <p:spPr>
          <a:xfrm>
            <a:off x="9204923" y="4632960"/>
            <a:ext cx="2834640" cy="2075688"/>
          </a:xfrm>
          <a:prstGeom prst="roundRect">
            <a:avLst/>
          </a:prstGeom>
          <a:blipFill dpi="0" rotWithShape="1"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8000" b="1" dirty="0">
              <a:solidFill>
                <a:prstClr val="white"/>
              </a:solidFill>
            </a:endParaRPr>
          </a:p>
        </p:txBody>
      </p:sp>
      <p:sp>
        <p:nvSpPr>
          <p:cNvPr id="96" name="Rounded Rectangle 13"/>
          <p:cNvSpPr/>
          <p:nvPr/>
        </p:nvSpPr>
        <p:spPr>
          <a:xfrm>
            <a:off x="6187380" y="4632960"/>
            <a:ext cx="2834640" cy="2075688"/>
          </a:xfrm>
          <a:prstGeom prst="roundRect">
            <a:avLst/>
          </a:prstGeom>
          <a:blipFill dpi="0" rotWithShape="1"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8000" b="1" dirty="0">
              <a:solidFill>
                <a:prstClr val="white"/>
              </a:solidFill>
            </a:endParaRPr>
          </a:p>
        </p:txBody>
      </p:sp>
      <p:sp>
        <p:nvSpPr>
          <p:cNvPr id="95" name="Rounded Rectangle 12"/>
          <p:cNvSpPr/>
          <p:nvPr/>
        </p:nvSpPr>
        <p:spPr>
          <a:xfrm>
            <a:off x="3169961" y="4632960"/>
            <a:ext cx="2834640" cy="2075688"/>
          </a:xfrm>
          <a:prstGeom prst="roundRect">
            <a:avLst/>
          </a:prstGeom>
          <a:blipFill dpi="0" rotWithShape="1"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8000" b="1" dirty="0">
              <a:solidFill>
                <a:prstClr val="white"/>
              </a:solidFill>
            </a:endParaRPr>
          </a:p>
        </p:txBody>
      </p:sp>
      <p:sp>
        <p:nvSpPr>
          <p:cNvPr id="94" name="Rounded Rectangle 11"/>
          <p:cNvSpPr/>
          <p:nvPr/>
        </p:nvSpPr>
        <p:spPr>
          <a:xfrm>
            <a:off x="137013" y="4594942"/>
            <a:ext cx="2834640" cy="2075688"/>
          </a:xfrm>
          <a:prstGeom prst="roundRect">
            <a:avLst/>
          </a:prstGeom>
          <a:blipFill dpi="0" rotWithShape="1"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8000" b="1" dirty="0">
              <a:solidFill>
                <a:prstClr val="white"/>
              </a:solidFill>
            </a:endParaRPr>
          </a:p>
        </p:txBody>
      </p:sp>
      <p:sp>
        <p:nvSpPr>
          <p:cNvPr id="114" name="Rounded Rectangle 7"/>
          <p:cNvSpPr/>
          <p:nvPr/>
        </p:nvSpPr>
        <p:spPr>
          <a:xfrm>
            <a:off x="12218549" y="2377440"/>
            <a:ext cx="2834640" cy="2075688"/>
          </a:xfrm>
          <a:prstGeom prst="roundRect">
            <a:avLst/>
          </a:prstGeom>
          <a:blipFill dpi="0" rotWithShape="1"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8000" b="1" dirty="0">
              <a:solidFill>
                <a:prstClr val="white"/>
              </a:solidFill>
            </a:endParaRPr>
          </a:p>
        </p:txBody>
      </p:sp>
      <p:sp>
        <p:nvSpPr>
          <p:cNvPr id="93" name="Rounded Rectangle 7"/>
          <p:cNvSpPr/>
          <p:nvPr/>
        </p:nvSpPr>
        <p:spPr>
          <a:xfrm>
            <a:off x="9204923" y="2377440"/>
            <a:ext cx="2834640" cy="2075688"/>
          </a:xfrm>
          <a:prstGeom prst="roundRect">
            <a:avLst/>
          </a:prstGeom>
          <a:blipFill dpi="0" rotWithShape="1"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8000" b="1" dirty="0">
              <a:solidFill>
                <a:prstClr val="white"/>
              </a:solidFill>
            </a:endParaRPr>
          </a:p>
        </p:txBody>
      </p:sp>
      <p:sp>
        <p:nvSpPr>
          <p:cNvPr id="92" name="Rounded Rectangle 6"/>
          <p:cNvSpPr/>
          <p:nvPr/>
        </p:nvSpPr>
        <p:spPr>
          <a:xfrm>
            <a:off x="6187380" y="2377440"/>
            <a:ext cx="2834640" cy="2075688"/>
          </a:xfrm>
          <a:prstGeom prst="roundRect">
            <a:avLst/>
          </a:prstGeom>
          <a:blipFill dpi="0" rotWithShape="1"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8000" b="1" dirty="0">
              <a:solidFill>
                <a:prstClr val="white"/>
              </a:solidFill>
            </a:endParaRPr>
          </a:p>
        </p:txBody>
      </p:sp>
      <p:sp>
        <p:nvSpPr>
          <p:cNvPr id="91" name="Rounded Rectangle 5"/>
          <p:cNvSpPr/>
          <p:nvPr/>
        </p:nvSpPr>
        <p:spPr>
          <a:xfrm>
            <a:off x="3169950" y="2377440"/>
            <a:ext cx="2834640" cy="2075688"/>
          </a:xfrm>
          <a:prstGeom prst="roundRect">
            <a:avLst/>
          </a:prstGeom>
          <a:blipFill dpi="0" rotWithShape="1"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8000" b="1" dirty="0">
              <a:solidFill>
                <a:prstClr val="white"/>
              </a:solidFill>
            </a:endParaRPr>
          </a:p>
        </p:txBody>
      </p:sp>
      <p:sp>
        <p:nvSpPr>
          <p:cNvPr id="90" name="Rounded Rectangle 4"/>
          <p:cNvSpPr/>
          <p:nvPr/>
        </p:nvSpPr>
        <p:spPr>
          <a:xfrm>
            <a:off x="152400" y="2377440"/>
            <a:ext cx="2834640" cy="2075688"/>
          </a:xfrm>
          <a:prstGeom prst="roundRect">
            <a:avLst/>
          </a:prstGeom>
          <a:blipFill dpi="0" rotWithShape="1"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8000" b="1" dirty="0">
              <a:solidFill>
                <a:prstClr val="white"/>
              </a:solidFill>
            </a:endParaRPr>
          </a:p>
        </p:txBody>
      </p:sp>
      <p:sp>
        <p:nvSpPr>
          <p:cNvPr id="116" name="Rounded Rectangle 20"/>
          <p:cNvSpPr/>
          <p:nvPr/>
        </p:nvSpPr>
        <p:spPr>
          <a:xfrm>
            <a:off x="12218549" y="172668"/>
            <a:ext cx="2834640" cy="2075688"/>
          </a:xfrm>
          <a:prstGeom prst="roundRect">
            <a:avLst/>
          </a:prstGeom>
          <a:blipFill dpi="0" rotWithShape="1"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8000" b="1" dirty="0">
              <a:solidFill>
                <a:prstClr val="white"/>
              </a:solidFill>
            </a:endParaRPr>
          </a:p>
        </p:txBody>
      </p:sp>
      <p:sp>
        <p:nvSpPr>
          <p:cNvPr id="101" name="Rounded Rectangle 20"/>
          <p:cNvSpPr/>
          <p:nvPr/>
        </p:nvSpPr>
        <p:spPr>
          <a:xfrm>
            <a:off x="9204923" y="165202"/>
            <a:ext cx="2834640" cy="2075688"/>
          </a:xfrm>
          <a:prstGeom prst="roundRect">
            <a:avLst/>
          </a:prstGeom>
          <a:blipFill dpi="0" rotWithShape="1"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8000" b="1" dirty="0">
              <a:solidFill>
                <a:prstClr val="white"/>
              </a:solidFill>
            </a:endParaRPr>
          </a:p>
        </p:txBody>
      </p:sp>
      <p:sp>
        <p:nvSpPr>
          <p:cNvPr id="100" name="Rounded Rectangle 19"/>
          <p:cNvSpPr/>
          <p:nvPr/>
        </p:nvSpPr>
        <p:spPr>
          <a:xfrm>
            <a:off x="6187523" y="121920"/>
            <a:ext cx="2834640" cy="2075688"/>
          </a:xfrm>
          <a:prstGeom prst="roundRect">
            <a:avLst/>
          </a:prstGeom>
          <a:blipFill dpi="0" rotWithShape="1"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8000" b="1" dirty="0">
              <a:solidFill>
                <a:prstClr val="white"/>
              </a:solidFill>
            </a:endParaRPr>
          </a:p>
        </p:txBody>
      </p:sp>
      <p:sp>
        <p:nvSpPr>
          <p:cNvPr id="99" name="Rounded Rectangle 18"/>
          <p:cNvSpPr/>
          <p:nvPr/>
        </p:nvSpPr>
        <p:spPr>
          <a:xfrm>
            <a:off x="3169961" y="134112"/>
            <a:ext cx="2834640" cy="2075688"/>
          </a:xfrm>
          <a:prstGeom prst="roundRect">
            <a:avLst/>
          </a:prstGeom>
          <a:blipFill dpi="0" rotWithShape="1"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8000" b="1" dirty="0">
              <a:solidFill>
                <a:prstClr val="white"/>
              </a:solidFill>
            </a:endParaRPr>
          </a:p>
        </p:txBody>
      </p:sp>
      <p:sp>
        <p:nvSpPr>
          <p:cNvPr id="98" name="Rounded Rectangle 17"/>
          <p:cNvSpPr/>
          <p:nvPr/>
        </p:nvSpPr>
        <p:spPr>
          <a:xfrm>
            <a:off x="137013" y="140929"/>
            <a:ext cx="2834640" cy="2075688"/>
          </a:xfrm>
          <a:prstGeom prst="roundRect">
            <a:avLst/>
          </a:prstGeom>
          <a:blipFill dpi="0" rotWithShape="1"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8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8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2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"/>
                            </p:stCondLst>
                            <p:childTnLst>
                              <p:par>
                                <p:cTn id="20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2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"/>
                            </p:stCondLst>
                            <p:childTnLst>
                              <p:par>
                                <p:cTn id="21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"/>
                            </p:stCondLst>
                            <p:childTnLst>
                              <p:par>
                                <p:cTn id="2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2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0"/>
                            </p:stCondLst>
                            <p:childTnLst>
                              <p:par>
                                <p:cTn id="23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25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50"/>
                            </p:stCondLst>
                            <p:childTnLst>
                              <p:par>
                                <p:cTn id="25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2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"/>
                            </p:stCondLst>
                            <p:childTnLst>
                              <p:par>
                                <p:cTn id="26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50"/>
                            </p:stCondLst>
                            <p:childTnLst>
                              <p:par>
                                <p:cTn id="27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50"/>
                            </p:stCondLst>
                            <p:childTnLst>
                              <p:par>
                                <p:cTn id="28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250"/>
                            </p:stCondLst>
                            <p:childTnLst>
                              <p:par>
                                <p:cTn id="29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25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5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250"/>
                            </p:stCondLst>
                            <p:childTnLst>
                              <p:par>
                                <p:cTn id="3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25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25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50"/>
                            </p:stCondLst>
                            <p:childTnLst>
                              <p:par>
                                <p:cTn id="3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25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250"/>
                            </p:stCondLst>
                            <p:childTnLst>
                              <p:par>
                                <p:cTn id="3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25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25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250"/>
                            </p:stCondLst>
                            <p:childTnLst>
                              <p:par>
                                <p:cTn id="3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250"/>
                            </p:stCondLst>
                            <p:childTnLst>
                              <p:par>
                                <p:cTn id="3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25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25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250"/>
                            </p:stCondLst>
                            <p:childTnLst>
                              <p:par>
                                <p:cTn id="3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25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25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250"/>
                            </p:stCondLst>
                            <p:childTnLst>
                              <p:par>
                                <p:cTn id="3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25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250"/>
                            </p:stCondLst>
                            <p:childTnLst>
                              <p:par>
                                <p:cTn id="3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25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25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250"/>
                            </p:stCondLst>
                            <p:childTnLst>
                              <p:par>
                                <p:cTn id="4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25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25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250"/>
                            </p:stCondLst>
                            <p:childTnLst>
                              <p:par>
                                <p:cTn id="4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25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25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250"/>
                            </p:stCondLst>
                            <p:childTnLst>
                              <p:par>
                                <p:cTn id="4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250"/>
                            </p:stCondLst>
                            <p:childTnLst>
                              <p:par>
                                <p:cTn id="4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44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7" fill="hold">
                      <p:stCondLst>
                        <p:cond delay="0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25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250"/>
                            </p:stCondLst>
                            <p:childTnLst>
                              <p:par>
                                <p:cTn id="45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6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25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25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250"/>
                            </p:stCondLst>
                            <p:childTnLst>
                              <p:par>
                                <p:cTn id="46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250"/>
                            </p:stCondLst>
                            <p:childTnLst>
                              <p:par>
                                <p:cTn id="47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109" grpId="0" animBg="1"/>
      <p:bldP spid="109" grpId="1" animBg="1"/>
      <p:bldP spid="105" grpId="0" animBg="1"/>
      <p:bldP spid="105" grpId="1" animBg="1"/>
      <p:bldP spid="104" grpId="0" animBg="1"/>
      <p:bldP spid="104" grpId="1" animBg="1"/>
      <p:bldP spid="103" grpId="0" animBg="1"/>
      <p:bldP spid="103" grpId="1" animBg="1"/>
      <p:bldP spid="102" grpId="0" animBg="1"/>
      <p:bldP spid="102" grpId="1" animBg="1"/>
      <p:bldP spid="108" grpId="0" animBg="1"/>
      <p:bldP spid="108" grpId="1" animBg="1"/>
      <p:bldP spid="89" grpId="0" animBg="1"/>
      <p:bldP spid="89" grpId="1" animBg="1"/>
      <p:bldP spid="88" grpId="0" animBg="1"/>
      <p:bldP spid="88" grpId="1" animBg="1"/>
      <p:bldP spid="87" grpId="0" animBg="1"/>
      <p:bldP spid="87" grpId="1" animBg="1"/>
      <p:bldP spid="86" grpId="0" animBg="1"/>
      <p:bldP spid="86" grpId="1" animBg="1"/>
      <p:bldP spid="107" grpId="0" animBg="1"/>
      <p:bldP spid="107" grpId="1" animBg="1"/>
      <p:bldP spid="85" grpId="0" animBg="1"/>
      <p:bldP spid="85" grpId="1" animBg="1"/>
      <p:bldP spid="84" grpId="0" animBg="1"/>
      <p:bldP spid="84" grpId="1" animBg="1"/>
      <p:bldP spid="83" grpId="0" animBg="1"/>
      <p:bldP spid="83" grpId="1" animBg="1"/>
      <p:bldP spid="82" grpId="0" animBg="1"/>
      <p:bldP spid="82" grpId="1" animBg="1"/>
      <p:bldP spid="106" grpId="0" animBg="1"/>
      <p:bldP spid="106" grpId="1" animBg="1"/>
      <p:bldP spid="81" grpId="0" animBg="1"/>
      <p:bldP spid="81" grpId="1" animBg="1"/>
      <p:bldP spid="80" grpId="0" animBg="1"/>
      <p:bldP spid="80" grpId="1" animBg="1"/>
      <p:bldP spid="79" grpId="0" animBg="1"/>
      <p:bldP spid="79" grpId="1" animBg="1"/>
      <p:bldP spid="78" grpId="0" animBg="1"/>
      <p:bldP spid="78" grpId="1" animBg="1"/>
      <p:bldP spid="117" grpId="0" animBg="1"/>
      <p:bldP spid="117" grpId="1" animBg="1"/>
      <p:bldP spid="113" grpId="0" animBg="1"/>
      <p:bldP spid="113" grpId="1" animBg="1"/>
      <p:bldP spid="112" grpId="0" animBg="1"/>
      <p:bldP spid="112" grpId="1" animBg="1"/>
      <p:bldP spid="111" grpId="0" animBg="1"/>
      <p:bldP spid="111" grpId="1" animBg="1"/>
      <p:bldP spid="110" grpId="0" animBg="1"/>
      <p:bldP spid="110" grpId="1" animBg="1"/>
      <p:bldP spid="115" grpId="0" animBg="1"/>
      <p:bldP spid="115" grpId="1" animBg="1"/>
      <p:bldP spid="97" grpId="0" animBg="1"/>
      <p:bldP spid="97" grpId="1" animBg="1"/>
      <p:bldP spid="96" grpId="0" animBg="1"/>
      <p:bldP spid="96" grpId="1" animBg="1"/>
      <p:bldP spid="95" grpId="0" animBg="1"/>
      <p:bldP spid="95" grpId="1" animBg="1"/>
      <p:bldP spid="94" grpId="0" animBg="1"/>
      <p:bldP spid="94" grpId="1" animBg="1"/>
      <p:bldP spid="114" grpId="0" animBg="1"/>
      <p:bldP spid="114" grpId="1" animBg="1"/>
      <p:bldP spid="93" grpId="0" animBg="1"/>
      <p:bldP spid="93" grpId="1" animBg="1"/>
      <p:bldP spid="92" grpId="0" animBg="1"/>
      <p:bldP spid="92" grpId="1" animBg="1"/>
      <p:bldP spid="91" grpId="0" animBg="1"/>
      <p:bldP spid="91" grpId="1" animBg="1"/>
      <p:bldP spid="90" grpId="0" animBg="1"/>
      <p:bldP spid="90" grpId="1" animBg="1"/>
      <p:bldP spid="116" grpId="0" animBg="1"/>
      <p:bldP spid="116" grpId="1" animBg="1"/>
      <p:bldP spid="101" grpId="0" animBg="1"/>
      <p:bldP spid="101" grpId="1" animBg="1"/>
      <p:bldP spid="100" grpId="0" animBg="1"/>
      <p:bldP spid="100" grpId="1" animBg="1"/>
      <p:bldP spid="99" grpId="0" animBg="1"/>
      <p:bldP spid="99" grpId="1" animBg="1"/>
      <p:bldP spid="98" grpId="0" animBg="1"/>
      <p:bldP spid="9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6B43FF-21B2-4E93-989A-1B26F8CED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26" y="252090"/>
            <a:ext cx="8382000" cy="31718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FEAF4E-DB01-41BC-880B-860403A7BE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5889" y="4009995"/>
            <a:ext cx="6485284" cy="43261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D56119-BC7C-432E-AA92-9E0F542E83B1}"/>
              </a:ext>
            </a:extLst>
          </p:cNvPr>
          <p:cNvSpPr txBox="1"/>
          <p:nvPr/>
        </p:nvSpPr>
        <p:spPr>
          <a:xfrm>
            <a:off x="266213" y="4860602"/>
            <a:ext cx="8280920" cy="2345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Великой Отечественной войны численность населения в Колывани стала расти, и в 1964 году она снова стала городским поселением, получив статус посёлка городского типа. </a:t>
            </a:r>
          </a:p>
          <a:p>
            <a:pPr indent="457200" algn="just">
              <a:lnSpc>
                <a:spcPct val="150000"/>
              </a:lnSpc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Колывань расположена на реке Чаус (бассейн Оби), в 45 км к северо-западу от Новосибирска.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42935-F10A-4900-A185-BB004D221CDC}"/>
              </a:ext>
            </a:extLst>
          </p:cNvPr>
          <p:cNvSpPr txBox="1"/>
          <p:nvPr/>
        </p:nvSpPr>
        <p:spPr>
          <a:xfrm>
            <a:off x="8883711" y="616928"/>
            <a:ext cx="6307399" cy="2806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Колывань ведёт свою историю от 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Чаусского острога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был основан в 1713 году для обороны южных границ Российского государства в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Западной Сибири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от набегов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кыргызов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недалеко от нынешней Колывани на берегу реки Чаус в 6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верстах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от её впадения в Обь. </a:t>
            </a:r>
          </a:p>
        </p:txBody>
      </p:sp>
      <p:pic>
        <p:nvPicPr>
          <p:cNvPr id="2" name="Рисунок 1">
            <a:hlinkClick r:id="rId4" action="ppaction://hlinksldjump"/>
            <a:extLst>
              <a:ext uri="{FF2B5EF4-FFF2-40B4-BE49-F238E27FC236}">
                <a16:creationId xmlns:a16="http://schemas.microsoft.com/office/drawing/2014/main" id="{2E4E26DB-7420-41CD-858C-01B4EE8C54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74114" y="8244978"/>
            <a:ext cx="1296144" cy="65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013401-D9DA-4A18-A302-F91A7D9472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93" y="525933"/>
            <a:ext cx="6286913" cy="41044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9FB53D-458B-4046-910A-2E099E0B337F}"/>
              </a:ext>
            </a:extLst>
          </p:cNvPr>
          <p:cNvSpPr txBox="1"/>
          <p:nvPr/>
        </p:nvSpPr>
        <p:spPr>
          <a:xfrm>
            <a:off x="6948562" y="1044178"/>
            <a:ext cx="7742902" cy="2345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Озеро Карачи. </a:t>
            </a:r>
          </a:p>
          <a:p>
            <a:pPr indent="457200"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Удивительное соленое озеро находится недалеко от районного центра Чаны в экологически чистой природоохранной зоне. Название его переводится как «черный ил». Славится водоем своими целебными грязями, залегающими на глубине 60-80 см.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B0B235-F961-4AD1-BB7A-FCC8CAE89A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059" y="4630389"/>
            <a:ext cx="6588522" cy="37060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4D722C-FD81-421E-A83F-1AAEBEF74D83}"/>
              </a:ext>
            </a:extLst>
          </p:cNvPr>
          <p:cNvSpPr txBox="1"/>
          <p:nvPr/>
        </p:nvSpPr>
        <p:spPr>
          <a:xfrm>
            <a:off x="323826" y="5857522"/>
            <a:ext cx="7742902" cy="1883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берегу озера с 1880 года открыт одноименный санаторий, в котором широко используются богатства Карачи — лечебная грязь, концентрированный солевой раствор под названием рапа, а также минеральная вода из близлежащих глубоких скважин.</a:t>
            </a:r>
            <a:endParaRPr lang="ru-RU" sz="2000" dirty="0"/>
          </a:p>
        </p:txBody>
      </p:sp>
      <p:pic>
        <p:nvPicPr>
          <p:cNvPr id="2" name="Рисунок 1">
            <a:hlinkClick r:id="rId4" action="ppaction://hlinksldjump"/>
            <a:extLst>
              <a:ext uri="{FF2B5EF4-FFF2-40B4-BE49-F238E27FC236}">
                <a16:creationId xmlns:a16="http://schemas.microsoft.com/office/drawing/2014/main" id="{A2BAE6ED-ACFB-4461-B82D-7B76B14FD50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5232" y="8244978"/>
            <a:ext cx="1292464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2BCE13-2C7A-4886-A22A-ACCE79D889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834" y="396106"/>
            <a:ext cx="4070942" cy="53465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5C8BD4-88AF-4217-8DFB-10E12A4F23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120" y="3965940"/>
            <a:ext cx="6606828" cy="44045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94A5B0-7A99-41D8-B135-594378AED0B2}"/>
              </a:ext>
            </a:extLst>
          </p:cNvPr>
          <p:cNvSpPr txBox="1"/>
          <p:nvPr/>
        </p:nvSpPr>
        <p:spPr>
          <a:xfrm>
            <a:off x="6420020" y="612130"/>
            <a:ext cx="8352928" cy="2806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Новосиби́рский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госуда́рственный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академи́ческий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теа́тр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о́перы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бале́та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театр оперы и балета. Открылся в 1945 году. Является одним из ведущих театров России. Крупнейшее в России и СССР здание театра было сооружено в 1931—1941 годах, представляет собой сложный и уникальный архитектурный комплекс, и имеет статус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культурного наследия России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федерального значения.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9721F-A43F-46A3-9C89-CE1C66330B6A}"/>
              </a:ext>
            </a:extLst>
          </p:cNvPr>
          <p:cNvSpPr txBox="1"/>
          <p:nvPr/>
        </p:nvSpPr>
        <p:spPr>
          <a:xfrm>
            <a:off x="423935" y="6084738"/>
            <a:ext cx="7361349" cy="1883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мая 1945 года Новосибирский государственный театр оперы и балета открылся оперой М. И. Глинки «Иван Сусанин» в постановке Н. Г. Фрида в декорациях К. Ф.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Юона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Звание «академический» присвоено в 1963 году.</a:t>
            </a:r>
          </a:p>
        </p:txBody>
      </p:sp>
      <p:pic>
        <p:nvPicPr>
          <p:cNvPr id="2" name="Рисунок 1">
            <a:hlinkClick r:id="rId4" action="ppaction://hlinksldjump"/>
            <a:extLst>
              <a:ext uri="{FF2B5EF4-FFF2-40B4-BE49-F238E27FC236}">
                <a16:creationId xmlns:a16="http://schemas.microsoft.com/office/drawing/2014/main" id="{AB76F481-624C-4B37-A2E8-690113A20DF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3954" y="8216949"/>
            <a:ext cx="1298561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5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BB991B-7B06-483F-9E4A-4FD56FA08D9A}"/>
              </a:ext>
            </a:extLst>
          </p:cNvPr>
          <p:cNvSpPr txBox="1"/>
          <p:nvPr/>
        </p:nvSpPr>
        <p:spPr>
          <a:xfrm>
            <a:off x="7337846" y="468114"/>
            <a:ext cx="7742902" cy="1883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Искитиме в середине прошлого века находился один из самых жестоких каторжных лагерей, где от непосильной работы и побоев погибло множество невинных людей. Были среди них и священники.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FA8C2A-3D31-4A51-8058-8853C59F06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738" y="3852490"/>
            <a:ext cx="6368161" cy="424847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4247E5-D69B-4167-83F7-4C8BAAF5DD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552" y="104776"/>
            <a:ext cx="5899938" cy="41874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7765FE-F749-413B-80C5-12D473631A73}"/>
              </a:ext>
            </a:extLst>
          </p:cNvPr>
          <p:cNvSpPr txBox="1"/>
          <p:nvPr/>
        </p:nvSpPr>
        <p:spPr>
          <a:xfrm>
            <a:off x="400552" y="5076626"/>
            <a:ext cx="7742902" cy="2345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месте их расстрела из-под земли пробился родник, воды которого считаются целебными. Это святое место, люди со всей области приезжают сюда помолиться и исцелиться от разных недугов. Возле родника создали купель, небольшую часовню, а на холме построили храм.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1AAA66-1FC1-4B7A-9602-279D8EA7A0CE}"/>
              </a:ext>
            </a:extLst>
          </p:cNvPr>
          <p:cNvSpPr txBox="1"/>
          <p:nvPr/>
        </p:nvSpPr>
        <p:spPr>
          <a:xfrm>
            <a:off x="2052018" y="3852490"/>
            <a:ext cx="2643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Искитимский лагерь</a:t>
            </a:r>
          </a:p>
        </p:txBody>
      </p:sp>
      <p:pic>
        <p:nvPicPr>
          <p:cNvPr id="4" name="Рисунок 3">
            <a:hlinkClick r:id="rId4" action="ppaction://hlinksldjump"/>
            <a:extLst>
              <a:ext uri="{FF2B5EF4-FFF2-40B4-BE49-F238E27FC236}">
                <a16:creationId xmlns:a16="http://schemas.microsoft.com/office/drawing/2014/main" id="{CD5F205A-9A71-403A-8829-500773FA8F2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6744" y="8203798"/>
            <a:ext cx="1298561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35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0B92BB-8E84-4F02-9E05-4D0EE0CF5F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817" y="180082"/>
            <a:ext cx="5976665" cy="43204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5A7932-E51E-4E3D-A38A-6F7CF73FE7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786" y="4500562"/>
            <a:ext cx="5760640" cy="38404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1FB78F-C5E0-4E9B-90B6-4B4CC73B2E1A}"/>
              </a:ext>
            </a:extLst>
          </p:cNvPr>
          <p:cNvSpPr txBox="1"/>
          <p:nvPr/>
        </p:nvSpPr>
        <p:spPr>
          <a:xfrm>
            <a:off x="6533497" y="396106"/>
            <a:ext cx="7742902" cy="1883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Новосибирский зоопарк имени Ростислава Александровича Шило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один из крупнейших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зоопарков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России. Занимает площадь 65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нём содержится около 11 000 особей 770 видов.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ачал создаваться еще в 30-х годах прошлого столетия.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9B622E-1A4C-49C2-AFB5-D5A95D056C63}"/>
              </a:ext>
            </a:extLst>
          </p:cNvPr>
          <p:cNvSpPr txBox="1"/>
          <p:nvPr/>
        </p:nvSpPr>
        <p:spPr>
          <a:xfrm>
            <a:off x="395834" y="4610672"/>
            <a:ext cx="7742902" cy="3268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2007 году построили новый вход с ул. Жуковского к 60-летию зоопарка. 29 июля 2016 года Новосибирскому зоопарку было присвоено имя Ростислава Шило. Сотрудники зоопарка специализируются на разведении представителей кошачьих и куньих, и коллекция животных этих семейств здесь одна из лучших в мире. Также на территории зоопарка созданы дельфинарий и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пингвинарий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hlinkClick r:id="rId4" action="ppaction://hlinksldjump"/>
            <a:extLst>
              <a:ext uri="{FF2B5EF4-FFF2-40B4-BE49-F238E27FC236}">
                <a16:creationId xmlns:a16="http://schemas.microsoft.com/office/drawing/2014/main" id="{FFADE9F7-2ECB-47D9-9F5B-6E58F3E09B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6145" y="8275806"/>
            <a:ext cx="1298561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67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18C5FB-A900-4F27-B1A4-96AB861F1A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723" y="442635"/>
            <a:ext cx="6883193" cy="38164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783184-D679-4900-B617-AD3D3CDCAF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261" y="4068514"/>
            <a:ext cx="6552684" cy="42428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DC0BF3-1CEE-46D6-80C9-057515B5ED17}"/>
              </a:ext>
            </a:extLst>
          </p:cNvPr>
          <p:cNvSpPr txBox="1"/>
          <p:nvPr/>
        </p:nvSpPr>
        <p:spPr>
          <a:xfrm>
            <a:off x="7418756" y="468114"/>
            <a:ext cx="7742902" cy="2806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Собор Александра Невского в Новосибирске Собор является одним из первых каменных зданий в Новосибирске, строительство его началось ещё в конце XIX века при поддержке царской семьи. За время советской власти храм был частично разрушен, перепланирован, здесь базировались в разное время проектный институт, киностудия, филармония.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CDD7F9-B1D4-49DA-A5F8-4298B890060D}"/>
              </a:ext>
            </a:extLst>
          </p:cNvPr>
          <p:cNvSpPr txBox="1"/>
          <p:nvPr/>
        </p:nvSpPr>
        <p:spPr>
          <a:xfrm>
            <a:off x="347723" y="5868714"/>
            <a:ext cx="7742902" cy="1421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только в 90-х годах храм вновь был передан церкви и полностью восстановлен. Теперь здесь регулярно проводятся богослужения, открыт центр по борьбе с сектантством.</a:t>
            </a:r>
          </a:p>
        </p:txBody>
      </p:sp>
      <p:pic>
        <p:nvPicPr>
          <p:cNvPr id="2" name="Рисунок 1">
            <a:hlinkClick r:id="rId4" action="ppaction://hlinksldjump"/>
            <a:extLst>
              <a:ext uri="{FF2B5EF4-FFF2-40B4-BE49-F238E27FC236}">
                <a16:creationId xmlns:a16="http://schemas.microsoft.com/office/drawing/2014/main" id="{9BD98A1B-3807-43FD-81A9-6E0D666175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75284" y="8311377"/>
            <a:ext cx="1298561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8816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468</TotalTime>
  <Words>1242</Words>
  <Application>Microsoft Office PowerPoint</Application>
  <PresentationFormat>Произвольный</PresentationFormat>
  <Paragraphs>182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Georgia</vt:lpstr>
      <vt:lpstr>Monotype Corsiva</vt:lpstr>
      <vt:lpstr>Montserrat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</dc:creator>
  <cp:lastModifiedBy>Пользователь</cp:lastModifiedBy>
  <cp:revision>93</cp:revision>
  <dcterms:created xsi:type="dcterms:W3CDTF">2017-08-09T14:32:25Z</dcterms:created>
  <dcterms:modified xsi:type="dcterms:W3CDTF">2023-01-24T08:26:56Z</dcterms:modified>
</cp:coreProperties>
</file>